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60" r:id="rId2"/>
    <p:sldId id="256" r:id="rId3"/>
    <p:sldId id="279" r:id="rId4"/>
    <p:sldId id="278" r:id="rId5"/>
    <p:sldId id="257" r:id="rId6"/>
    <p:sldId id="261" r:id="rId7"/>
    <p:sldId id="258" r:id="rId8"/>
    <p:sldId id="262" r:id="rId9"/>
    <p:sldId id="263" r:id="rId10"/>
    <p:sldId id="280" r:id="rId11"/>
    <p:sldId id="281" r:id="rId12"/>
    <p:sldId id="267" r:id="rId13"/>
    <p:sldId id="295" r:id="rId14"/>
    <p:sldId id="282" r:id="rId15"/>
    <p:sldId id="283" r:id="rId16"/>
    <p:sldId id="296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2" r:id="rId25"/>
    <p:sldId id="276" r:id="rId26"/>
    <p:sldId id="293" r:id="rId27"/>
    <p:sldId id="294" r:id="rId28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1"/>
    <p:restoredTop sz="86395"/>
  </p:normalViewPr>
  <p:slideViewPr>
    <p:cSldViewPr snapToGrid="0">
      <p:cViewPr varScale="1">
        <p:scale>
          <a:sx n="104" d="100"/>
          <a:sy n="104" d="100"/>
        </p:scale>
        <p:origin x="216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848652-5873-4ECC-89EC-869B435CC8DA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1F0DED-DEA1-43CA-8260-5748EC05F75B}">
      <dgm:prSet custT="1"/>
      <dgm:spPr/>
      <dgm:t>
        <a:bodyPr/>
        <a:lstStyle/>
        <a:p>
          <a:r>
            <a:rPr lang="en-GB" sz="2200" b="1" i="0" dirty="0"/>
            <a:t>Autoregressive Integrated Moving Average (ARIMA) </a:t>
          </a:r>
          <a:r>
            <a:rPr lang="en-GB" sz="2200" b="0" i="0" dirty="0"/>
            <a:t>model is a statistical model that leverages time series data to forecast future trends.</a:t>
          </a:r>
          <a:endParaRPr lang="en-US" sz="2200" b="0" dirty="0"/>
        </a:p>
      </dgm:t>
    </dgm:pt>
    <dgm:pt modelId="{ECA232D9-7FCC-4AB2-B419-788C3387C8CF}" type="parTrans" cxnId="{24646B65-67E8-4EAA-AC28-0BB81C6C05AE}">
      <dgm:prSet/>
      <dgm:spPr/>
      <dgm:t>
        <a:bodyPr/>
        <a:lstStyle/>
        <a:p>
          <a:endParaRPr lang="en-US"/>
        </a:p>
      </dgm:t>
    </dgm:pt>
    <dgm:pt modelId="{EE317E07-9740-46AF-BBA2-6680AD73F6B0}" type="sibTrans" cxnId="{24646B65-67E8-4EAA-AC28-0BB81C6C05AE}">
      <dgm:prSet/>
      <dgm:spPr/>
      <dgm:t>
        <a:bodyPr/>
        <a:lstStyle/>
        <a:p>
          <a:endParaRPr lang="en-US"/>
        </a:p>
      </dgm:t>
    </dgm:pt>
    <dgm:pt modelId="{E17081DA-DFC4-4196-9855-33C149895CE6}">
      <dgm:prSet custT="1"/>
      <dgm:spPr/>
      <dgm:t>
        <a:bodyPr/>
        <a:lstStyle/>
        <a:p>
          <a:r>
            <a:rPr lang="en-GB" sz="2200" b="1" i="0" dirty="0"/>
            <a:t>Long-Short-Term-Memory (LSTM) </a:t>
          </a:r>
          <a:r>
            <a:rPr lang="en-GB" sz="2200" b="0" i="0" dirty="0"/>
            <a:t>model is a subtype of Recurrent Neural Networks used for sequence data, an essential aspect of financial time series.</a:t>
          </a:r>
          <a:endParaRPr lang="en-US" sz="2200" dirty="0"/>
        </a:p>
      </dgm:t>
    </dgm:pt>
    <dgm:pt modelId="{0EB8FB25-97B4-4878-A170-85A422C70C7E}" type="parTrans" cxnId="{A3674893-0866-4678-9B2D-A92499C3F4C9}">
      <dgm:prSet/>
      <dgm:spPr/>
      <dgm:t>
        <a:bodyPr/>
        <a:lstStyle/>
        <a:p>
          <a:endParaRPr lang="en-US"/>
        </a:p>
      </dgm:t>
    </dgm:pt>
    <dgm:pt modelId="{198279A6-7F3B-4F9D-B3A1-AECB2C481D0B}" type="sibTrans" cxnId="{A3674893-0866-4678-9B2D-A92499C3F4C9}">
      <dgm:prSet/>
      <dgm:spPr/>
      <dgm:t>
        <a:bodyPr/>
        <a:lstStyle/>
        <a:p>
          <a:endParaRPr lang="en-US"/>
        </a:p>
      </dgm:t>
    </dgm:pt>
    <dgm:pt modelId="{D31FDD0F-AA30-4E24-940F-DA0256F1E1E4}" type="pres">
      <dgm:prSet presAssocID="{A5848652-5873-4ECC-89EC-869B435CC8DA}" presName="root" presStyleCnt="0">
        <dgm:presLayoutVars>
          <dgm:dir/>
          <dgm:resizeHandles val="exact"/>
        </dgm:presLayoutVars>
      </dgm:prSet>
      <dgm:spPr/>
    </dgm:pt>
    <dgm:pt modelId="{0E09F46E-9FAB-4FFA-92A8-CAA50F28A9E1}" type="pres">
      <dgm:prSet presAssocID="{A5848652-5873-4ECC-89EC-869B435CC8DA}" presName="container" presStyleCnt="0">
        <dgm:presLayoutVars>
          <dgm:dir/>
          <dgm:resizeHandles val="exact"/>
        </dgm:presLayoutVars>
      </dgm:prSet>
      <dgm:spPr/>
    </dgm:pt>
    <dgm:pt modelId="{7C3D3A49-8E34-4D52-91B5-BBF67E47F4F5}" type="pres">
      <dgm:prSet presAssocID="{DE1F0DED-DEA1-43CA-8260-5748EC05F75B}" presName="compNode" presStyleCnt="0"/>
      <dgm:spPr/>
    </dgm:pt>
    <dgm:pt modelId="{E27EEFD8-A88B-4274-9479-F641AB4CCF4C}" type="pres">
      <dgm:prSet presAssocID="{DE1F0DED-DEA1-43CA-8260-5748EC05F75B}" presName="iconBgRect" presStyleLbl="bgShp" presStyleIdx="0" presStyleCnt="2"/>
      <dgm:spPr/>
    </dgm:pt>
    <dgm:pt modelId="{6655A5D9-874F-4CB5-92F7-777A5F0FB17C}" type="pres">
      <dgm:prSet presAssocID="{DE1F0DED-DEA1-43CA-8260-5748EC05F75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Arrows"/>
        </a:ext>
      </dgm:extLst>
    </dgm:pt>
    <dgm:pt modelId="{531293BF-92A2-41BD-827A-E965265A4358}" type="pres">
      <dgm:prSet presAssocID="{DE1F0DED-DEA1-43CA-8260-5748EC05F75B}" presName="spaceRect" presStyleCnt="0"/>
      <dgm:spPr/>
    </dgm:pt>
    <dgm:pt modelId="{BCA3D302-E9A9-4CF0-B78D-9D1C8FBEC4D0}" type="pres">
      <dgm:prSet presAssocID="{DE1F0DED-DEA1-43CA-8260-5748EC05F75B}" presName="textRect" presStyleLbl="revTx" presStyleIdx="0" presStyleCnt="2">
        <dgm:presLayoutVars>
          <dgm:chMax val="1"/>
          <dgm:chPref val="1"/>
        </dgm:presLayoutVars>
      </dgm:prSet>
      <dgm:spPr/>
    </dgm:pt>
    <dgm:pt modelId="{C176221C-B4A9-4B7A-8DAC-6EF3AE9605F8}" type="pres">
      <dgm:prSet presAssocID="{EE317E07-9740-46AF-BBA2-6680AD73F6B0}" presName="sibTrans" presStyleLbl="sibTrans2D1" presStyleIdx="0" presStyleCnt="0"/>
      <dgm:spPr/>
    </dgm:pt>
    <dgm:pt modelId="{14117703-92B6-48AC-8443-104240642130}" type="pres">
      <dgm:prSet presAssocID="{E17081DA-DFC4-4196-9855-33C149895CE6}" presName="compNode" presStyleCnt="0"/>
      <dgm:spPr/>
    </dgm:pt>
    <dgm:pt modelId="{140DDFC0-9F32-4A0A-9112-5FBF46F80632}" type="pres">
      <dgm:prSet presAssocID="{E17081DA-DFC4-4196-9855-33C149895CE6}" presName="iconBgRect" presStyleLbl="bgShp" presStyleIdx="1" presStyleCnt="2"/>
      <dgm:spPr/>
    </dgm:pt>
    <dgm:pt modelId="{14975C9C-41CA-4D3C-A338-BE180060EB52}" type="pres">
      <dgm:prSet presAssocID="{E17081DA-DFC4-4196-9855-33C149895CE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9A3022F3-9AAF-4C3E-ABC9-8230A0DC71A5}" type="pres">
      <dgm:prSet presAssocID="{E17081DA-DFC4-4196-9855-33C149895CE6}" presName="spaceRect" presStyleCnt="0"/>
      <dgm:spPr/>
    </dgm:pt>
    <dgm:pt modelId="{8FD9F7F5-204A-41CE-8C64-D306510A0D3E}" type="pres">
      <dgm:prSet presAssocID="{E17081DA-DFC4-4196-9855-33C149895CE6}" presName="textRect" presStyleLbl="revTx" presStyleIdx="1" presStyleCnt="2" custLinFactNeighborX="337" custLinFactNeighborY="4767">
        <dgm:presLayoutVars>
          <dgm:chMax val="1"/>
          <dgm:chPref val="1"/>
        </dgm:presLayoutVars>
      </dgm:prSet>
      <dgm:spPr/>
    </dgm:pt>
  </dgm:ptLst>
  <dgm:cxnLst>
    <dgm:cxn modelId="{4D773D26-65C8-45DB-B98F-ABA510AC89E5}" type="presOf" srcId="{A5848652-5873-4ECC-89EC-869B435CC8DA}" destId="{D31FDD0F-AA30-4E24-940F-DA0256F1E1E4}" srcOrd="0" destOrd="0" presId="urn:microsoft.com/office/officeart/2018/2/layout/IconCircleList"/>
    <dgm:cxn modelId="{24646B65-67E8-4EAA-AC28-0BB81C6C05AE}" srcId="{A5848652-5873-4ECC-89EC-869B435CC8DA}" destId="{DE1F0DED-DEA1-43CA-8260-5748EC05F75B}" srcOrd="0" destOrd="0" parTransId="{ECA232D9-7FCC-4AB2-B419-788C3387C8CF}" sibTransId="{EE317E07-9740-46AF-BBA2-6680AD73F6B0}"/>
    <dgm:cxn modelId="{FC4CC371-6744-46BD-B944-30CB1EC69D41}" type="presOf" srcId="{DE1F0DED-DEA1-43CA-8260-5748EC05F75B}" destId="{BCA3D302-E9A9-4CF0-B78D-9D1C8FBEC4D0}" srcOrd="0" destOrd="0" presId="urn:microsoft.com/office/officeart/2018/2/layout/IconCircleList"/>
    <dgm:cxn modelId="{C16A1179-8626-4A72-B70E-31C13D662BC0}" type="presOf" srcId="{E17081DA-DFC4-4196-9855-33C149895CE6}" destId="{8FD9F7F5-204A-41CE-8C64-D306510A0D3E}" srcOrd="0" destOrd="0" presId="urn:microsoft.com/office/officeart/2018/2/layout/IconCircleList"/>
    <dgm:cxn modelId="{A3674893-0866-4678-9B2D-A92499C3F4C9}" srcId="{A5848652-5873-4ECC-89EC-869B435CC8DA}" destId="{E17081DA-DFC4-4196-9855-33C149895CE6}" srcOrd="1" destOrd="0" parTransId="{0EB8FB25-97B4-4878-A170-85A422C70C7E}" sibTransId="{198279A6-7F3B-4F9D-B3A1-AECB2C481D0B}"/>
    <dgm:cxn modelId="{800966AB-9F00-46C5-B921-C1817FB97A15}" type="presOf" srcId="{EE317E07-9740-46AF-BBA2-6680AD73F6B0}" destId="{C176221C-B4A9-4B7A-8DAC-6EF3AE9605F8}" srcOrd="0" destOrd="0" presId="urn:microsoft.com/office/officeart/2018/2/layout/IconCircleList"/>
    <dgm:cxn modelId="{898F56E5-ADC3-47FB-945F-14D9E8AF019C}" type="presParOf" srcId="{D31FDD0F-AA30-4E24-940F-DA0256F1E1E4}" destId="{0E09F46E-9FAB-4FFA-92A8-CAA50F28A9E1}" srcOrd="0" destOrd="0" presId="urn:microsoft.com/office/officeart/2018/2/layout/IconCircleList"/>
    <dgm:cxn modelId="{790159E3-DD71-4D4E-8BAE-19BA9845A8EC}" type="presParOf" srcId="{0E09F46E-9FAB-4FFA-92A8-CAA50F28A9E1}" destId="{7C3D3A49-8E34-4D52-91B5-BBF67E47F4F5}" srcOrd="0" destOrd="0" presId="urn:microsoft.com/office/officeart/2018/2/layout/IconCircleList"/>
    <dgm:cxn modelId="{4F478519-D1DC-41B6-B1E0-8126E04BC112}" type="presParOf" srcId="{7C3D3A49-8E34-4D52-91B5-BBF67E47F4F5}" destId="{E27EEFD8-A88B-4274-9479-F641AB4CCF4C}" srcOrd="0" destOrd="0" presId="urn:microsoft.com/office/officeart/2018/2/layout/IconCircleList"/>
    <dgm:cxn modelId="{9741708A-F17C-4F0B-A2FF-9E414E9BA772}" type="presParOf" srcId="{7C3D3A49-8E34-4D52-91B5-BBF67E47F4F5}" destId="{6655A5D9-874F-4CB5-92F7-777A5F0FB17C}" srcOrd="1" destOrd="0" presId="urn:microsoft.com/office/officeart/2018/2/layout/IconCircleList"/>
    <dgm:cxn modelId="{ED6DDAA3-6FED-4F2D-8C87-21599C3C1CB6}" type="presParOf" srcId="{7C3D3A49-8E34-4D52-91B5-BBF67E47F4F5}" destId="{531293BF-92A2-41BD-827A-E965265A4358}" srcOrd="2" destOrd="0" presId="urn:microsoft.com/office/officeart/2018/2/layout/IconCircleList"/>
    <dgm:cxn modelId="{CB027E9A-35C0-4A80-A9EA-582C7EFF26FE}" type="presParOf" srcId="{7C3D3A49-8E34-4D52-91B5-BBF67E47F4F5}" destId="{BCA3D302-E9A9-4CF0-B78D-9D1C8FBEC4D0}" srcOrd="3" destOrd="0" presId="urn:microsoft.com/office/officeart/2018/2/layout/IconCircleList"/>
    <dgm:cxn modelId="{01C93888-0175-45E9-BD1A-DFD2541A7321}" type="presParOf" srcId="{0E09F46E-9FAB-4FFA-92A8-CAA50F28A9E1}" destId="{C176221C-B4A9-4B7A-8DAC-6EF3AE9605F8}" srcOrd="1" destOrd="0" presId="urn:microsoft.com/office/officeart/2018/2/layout/IconCircleList"/>
    <dgm:cxn modelId="{15424FE8-B24F-4A9B-8CD5-8A557F00A478}" type="presParOf" srcId="{0E09F46E-9FAB-4FFA-92A8-CAA50F28A9E1}" destId="{14117703-92B6-48AC-8443-104240642130}" srcOrd="2" destOrd="0" presId="urn:microsoft.com/office/officeart/2018/2/layout/IconCircleList"/>
    <dgm:cxn modelId="{94F5087B-4361-40B5-BB90-49E9DA6FB236}" type="presParOf" srcId="{14117703-92B6-48AC-8443-104240642130}" destId="{140DDFC0-9F32-4A0A-9112-5FBF46F80632}" srcOrd="0" destOrd="0" presId="urn:microsoft.com/office/officeart/2018/2/layout/IconCircleList"/>
    <dgm:cxn modelId="{AB223B96-FA18-41BC-B336-06F46FAAC6E8}" type="presParOf" srcId="{14117703-92B6-48AC-8443-104240642130}" destId="{14975C9C-41CA-4D3C-A338-BE180060EB52}" srcOrd="1" destOrd="0" presId="urn:microsoft.com/office/officeart/2018/2/layout/IconCircleList"/>
    <dgm:cxn modelId="{A891D6C3-56A8-41C7-99E1-81437D4B577F}" type="presParOf" srcId="{14117703-92B6-48AC-8443-104240642130}" destId="{9A3022F3-9AAF-4C3E-ABC9-8230A0DC71A5}" srcOrd="2" destOrd="0" presId="urn:microsoft.com/office/officeart/2018/2/layout/IconCircleList"/>
    <dgm:cxn modelId="{2393480A-0596-406E-9C43-190EEB5EBF30}" type="presParOf" srcId="{14117703-92B6-48AC-8443-104240642130}" destId="{8FD9F7F5-204A-41CE-8C64-D306510A0D3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664B17-909F-4E5A-A3DD-A2296902CA1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CAF6CE-B756-4BB0-94E7-2041B7EEF6A2}">
      <dgm:prSet custT="1"/>
      <dgm:spPr/>
      <dgm:t>
        <a:bodyPr anchor="t"/>
        <a:lstStyle/>
        <a:p>
          <a:pPr>
            <a:defRPr cap="all"/>
          </a:pPr>
          <a:r>
            <a:rPr lang="en-GB" sz="2200" b="1" dirty="0"/>
            <a:t>Intersecting Domains</a:t>
          </a:r>
          <a:r>
            <a:rPr lang="en-GB" sz="2200" dirty="0"/>
            <a:t>:</a:t>
          </a:r>
        </a:p>
        <a:p>
          <a:pPr>
            <a:defRPr cap="all"/>
          </a:pPr>
          <a:r>
            <a:rPr lang="en-GB" sz="2200" dirty="0"/>
            <a:t> </a:t>
          </a:r>
          <a:r>
            <a:rPr lang="en-GB" sz="2200" cap="none" dirty="0"/>
            <a:t>combines economics, mathematics, and technology</a:t>
          </a:r>
          <a:endParaRPr lang="en-US" sz="2200" dirty="0"/>
        </a:p>
      </dgm:t>
    </dgm:pt>
    <dgm:pt modelId="{46129B2F-01BF-4165-AB1B-A3F59DF29A61}" type="parTrans" cxnId="{7CE54E2F-08AF-4ADB-8FB6-E34F4BD565C6}">
      <dgm:prSet/>
      <dgm:spPr/>
      <dgm:t>
        <a:bodyPr/>
        <a:lstStyle/>
        <a:p>
          <a:endParaRPr lang="en-US"/>
        </a:p>
      </dgm:t>
    </dgm:pt>
    <dgm:pt modelId="{248AC0E9-8B60-45D9-9B1E-C0DE8027CA78}" type="sibTrans" cxnId="{7CE54E2F-08AF-4ADB-8FB6-E34F4BD565C6}">
      <dgm:prSet/>
      <dgm:spPr/>
      <dgm:t>
        <a:bodyPr/>
        <a:lstStyle/>
        <a:p>
          <a:endParaRPr lang="en-US"/>
        </a:p>
      </dgm:t>
    </dgm:pt>
    <dgm:pt modelId="{BB671C0B-72DA-4827-A0C0-77E5719CE829}">
      <dgm:prSet custT="1"/>
      <dgm:spPr/>
      <dgm:t>
        <a:bodyPr anchor="t"/>
        <a:lstStyle/>
        <a:p>
          <a:pPr>
            <a:defRPr cap="all"/>
          </a:pPr>
          <a:r>
            <a:rPr lang="en-GB" sz="2200" b="1" dirty="0"/>
            <a:t>Focus Area</a:t>
          </a:r>
          <a:r>
            <a:rPr lang="en-GB" sz="2200" dirty="0"/>
            <a:t>: </a:t>
          </a:r>
        </a:p>
        <a:p>
          <a:pPr>
            <a:defRPr cap="all"/>
          </a:pPr>
          <a:r>
            <a:rPr lang="en-GB" sz="2200" cap="none" dirty="0"/>
            <a:t>targets the Spanish banking sector, a crucial part of the global financial system.</a:t>
          </a:r>
          <a:endParaRPr lang="en-US" sz="2200" cap="none" dirty="0"/>
        </a:p>
      </dgm:t>
    </dgm:pt>
    <dgm:pt modelId="{C124A22F-567B-494A-9078-9B87A491BF13}" type="parTrans" cxnId="{F5AB885C-B3BD-4051-9879-4398497D06FB}">
      <dgm:prSet/>
      <dgm:spPr/>
      <dgm:t>
        <a:bodyPr/>
        <a:lstStyle/>
        <a:p>
          <a:endParaRPr lang="en-US"/>
        </a:p>
      </dgm:t>
    </dgm:pt>
    <dgm:pt modelId="{361ECF1F-7F7E-4BEF-8D90-E158BDD35338}" type="sibTrans" cxnId="{F5AB885C-B3BD-4051-9879-4398497D06FB}">
      <dgm:prSet/>
      <dgm:spPr/>
      <dgm:t>
        <a:bodyPr/>
        <a:lstStyle/>
        <a:p>
          <a:endParaRPr lang="en-US"/>
        </a:p>
      </dgm:t>
    </dgm:pt>
    <dgm:pt modelId="{051BDD1F-ACEA-4D5E-B5DD-E60BAFC50547}">
      <dgm:prSet custT="1"/>
      <dgm:spPr/>
      <dgm:t>
        <a:bodyPr anchor="t"/>
        <a:lstStyle/>
        <a:p>
          <a:pPr>
            <a:defRPr cap="all"/>
          </a:pPr>
          <a:r>
            <a:rPr lang="en-GB" sz="2200" b="1" dirty="0"/>
            <a:t>Comparative Analysis</a:t>
          </a:r>
          <a:r>
            <a:rPr lang="en-GB" sz="2200" dirty="0"/>
            <a:t>:</a:t>
          </a:r>
        </a:p>
        <a:p>
          <a:pPr>
            <a:defRPr cap="all"/>
          </a:pPr>
          <a:r>
            <a:rPr lang="en-GB" sz="2200" dirty="0"/>
            <a:t> </a:t>
          </a:r>
          <a:r>
            <a:rPr lang="en-GB" sz="2200" cap="none" dirty="0"/>
            <a:t>explores ARIMA and LSTM models.</a:t>
          </a:r>
          <a:endParaRPr lang="en-US" sz="2200" dirty="0"/>
        </a:p>
      </dgm:t>
    </dgm:pt>
    <dgm:pt modelId="{0EFD1735-5650-45ED-BBAF-3C7CB54A1628}" type="parTrans" cxnId="{637B735B-C3DC-4B1C-A8F1-05B5B823767B}">
      <dgm:prSet/>
      <dgm:spPr/>
      <dgm:t>
        <a:bodyPr/>
        <a:lstStyle/>
        <a:p>
          <a:endParaRPr lang="en-US"/>
        </a:p>
      </dgm:t>
    </dgm:pt>
    <dgm:pt modelId="{D2206758-EE4E-4E4A-98B6-04E6F379B073}" type="sibTrans" cxnId="{637B735B-C3DC-4B1C-A8F1-05B5B823767B}">
      <dgm:prSet/>
      <dgm:spPr/>
      <dgm:t>
        <a:bodyPr/>
        <a:lstStyle/>
        <a:p>
          <a:endParaRPr lang="en-US"/>
        </a:p>
      </dgm:t>
    </dgm:pt>
    <dgm:pt modelId="{DDA4198B-2768-4D33-B239-9748FAE8B73C}">
      <dgm:prSet custT="1"/>
      <dgm:spPr/>
      <dgm:t>
        <a:bodyPr anchor="t"/>
        <a:lstStyle/>
        <a:p>
          <a:pPr>
            <a:defRPr cap="all"/>
          </a:pPr>
          <a:r>
            <a:rPr lang="en-GB" sz="2200" b="1" dirty="0"/>
            <a:t>Novelty</a:t>
          </a:r>
          <a:r>
            <a:rPr lang="en-GB" sz="2200" dirty="0"/>
            <a:t>:</a:t>
          </a:r>
        </a:p>
        <a:p>
          <a:pPr>
            <a:defRPr cap="all"/>
          </a:pPr>
          <a:r>
            <a:rPr lang="en-GB" sz="2200" dirty="0"/>
            <a:t> </a:t>
          </a:r>
          <a:r>
            <a:rPr lang="en-GB" sz="2200" cap="none" dirty="0"/>
            <a:t>first to examine these predictive models in the context of Spanish banks</a:t>
          </a:r>
          <a:endParaRPr lang="en-US" sz="2200" dirty="0"/>
        </a:p>
      </dgm:t>
    </dgm:pt>
    <dgm:pt modelId="{EFC583E8-2665-4A06-9EB3-9E078AA3E4CD}" type="parTrans" cxnId="{8EA20286-C832-4D29-85BB-5B7058A86FDB}">
      <dgm:prSet/>
      <dgm:spPr/>
      <dgm:t>
        <a:bodyPr/>
        <a:lstStyle/>
        <a:p>
          <a:endParaRPr lang="en-US"/>
        </a:p>
      </dgm:t>
    </dgm:pt>
    <dgm:pt modelId="{3D2C2D86-659A-4F43-AE5D-9CE8EBCFF81B}" type="sibTrans" cxnId="{8EA20286-C832-4D29-85BB-5B7058A86FDB}">
      <dgm:prSet/>
      <dgm:spPr/>
      <dgm:t>
        <a:bodyPr/>
        <a:lstStyle/>
        <a:p>
          <a:endParaRPr lang="en-US"/>
        </a:p>
      </dgm:t>
    </dgm:pt>
    <dgm:pt modelId="{027118E0-25D7-8B46-8CA6-64BD40FA8A2A}" type="pres">
      <dgm:prSet presAssocID="{FB664B17-909F-4E5A-A3DD-A2296902CA1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0731CC0-C72D-B644-A49C-98A88D8CA946}" type="pres">
      <dgm:prSet presAssocID="{FECAF6CE-B756-4BB0-94E7-2041B7EEF6A2}" presName="hierRoot1" presStyleCnt="0"/>
      <dgm:spPr/>
    </dgm:pt>
    <dgm:pt modelId="{1BC0DCE8-E519-5041-8A40-54341F126138}" type="pres">
      <dgm:prSet presAssocID="{FECAF6CE-B756-4BB0-94E7-2041B7EEF6A2}" presName="composite" presStyleCnt="0"/>
      <dgm:spPr/>
    </dgm:pt>
    <dgm:pt modelId="{3BC9F48E-8803-CF4E-A599-F2019C9C6DCD}" type="pres">
      <dgm:prSet presAssocID="{FECAF6CE-B756-4BB0-94E7-2041B7EEF6A2}" presName="background" presStyleLbl="node0" presStyleIdx="0" presStyleCnt="4"/>
      <dgm:spPr/>
    </dgm:pt>
    <dgm:pt modelId="{F5AF167D-DD31-B64F-98A5-08A3A083375C}" type="pres">
      <dgm:prSet presAssocID="{FECAF6CE-B756-4BB0-94E7-2041B7EEF6A2}" presName="text" presStyleLbl="fgAcc0" presStyleIdx="0" presStyleCnt="4" custScaleX="111939" custScaleY="197129">
        <dgm:presLayoutVars>
          <dgm:chPref val="3"/>
        </dgm:presLayoutVars>
      </dgm:prSet>
      <dgm:spPr/>
    </dgm:pt>
    <dgm:pt modelId="{C7124B09-A08C-E04E-B330-688641DF3989}" type="pres">
      <dgm:prSet presAssocID="{FECAF6CE-B756-4BB0-94E7-2041B7EEF6A2}" presName="hierChild2" presStyleCnt="0"/>
      <dgm:spPr/>
    </dgm:pt>
    <dgm:pt modelId="{E3B7DBF7-DBB8-034A-B4CC-84FE67A2CC36}" type="pres">
      <dgm:prSet presAssocID="{BB671C0B-72DA-4827-A0C0-77E5719CE829}" presName="hierRoot1" presStyleCnt="0"/>
      <dgm:spPr/>
    </dgm:pt>
    <dgm:pt modelId="{45A6CDE8-BA73-5E4D-ACB2-CEAE819A8564}" type="pres">
      <dgm:prSet presAssocID="{BB671C0B-72DA-4827-A0C0-77E5719CE829}" presName="composite" presStyleCnt="0"/>
      <dgm:spPr/>
    </dgm:pt>
    <dgm:pt modelId="{D6436CB3-AAB4-FD48-8BCA-93803B01C0A6}" type="pres">
      <dgm:prSet presAssocID="{BB671C0B-72DA-4827-A0C0-77E5719CE829}" presName="background" presStyleLbl="node0" presStyleIdx="1" presStyleCnt="4"/>
      <dgm:spPr/>
    </dgm:pt>
    <dgm:pt modelId="{7FEAD2AB-70D9-6E4C-822D-691CFC80856A}" type="pres">
      <dgm:prSet presAssocID="{BB671C0B-72DA-4827-A0C0-77E5719CE829}" presName="text" presStyleLbl="fgAcc0" presStyleIdx="1" presStyleCnt="4" custScaleX="111939" custScaleY="197129">
        <dgm:presLayoutVars>
          <dgm:chPref val="3"/>
        </dgm:presLayoutVars>
      </dgm:prSet>
      <dgm:spPr/>
    </dgm:pt>
    <dgm:pt modelId="{AC2E0556-FBE6-7E48-8D91-27321420C7A8}" type="pres">
      <dgm:prSet presAssocID="{BB671C0B-72DA-4827-A0C0-77E5719CE829}" presName="hierChild2" presStyleCnt="0"/>
      <dgm:spPr/>
    </dgm:pt>
    <dgm:pt modelId="{DA1554DF-19B9-8D40-9D2E-3A6C58510B10}" type="pres">
      <dgm:prSet presAssocID="{051BDD1F-ACEA-4D5E-B5DD-E60BAFC50547}" presName="hierRoot1" presStyleCnt="0"/>
      <dgm:spPr/>
    </dgm:pt>
    <dgm:pt modelId="{CB5840B1-4A0C-7247-9846-5058C1B2585F}" type="pres">
      <dgm:prSet presAssocID="{051BDD1F-ACEA-4D5E-B5DD-E60BAFC50547}" presName="composite" presStyleCnt="0"/>
      <dgm:spPr/>
    </dgm:pt>
    <dgm:pt modelId="{A101AB54-E471-E740-8309-41CF495F5373}" type="pres">
      <dgm:prSet presAssocID="{051BDD1F-ACEA-4D5E-B5DD-E60BAFC50547}" presName="background" presStyleLbl="node0" presStyleIdx="2" presStyleCnt="4"/>
      <dgm:spPr/>
    </dgm:pt>
    <dgm:pt modelId="{F1ECCD0C-DD77-DB46-B58D-2814434A8EF8}" type="pres">
      <dgm:prSet presAssocID="{051BDD1F-ACEA-4D5E-B5DD-E60BAFC50547}" presName="text" presStyleLbl="fgAcc0" presStyleIdx="2" presStyleCnt="4" custScaleX="111939" custScaleY="197129">
        <dgm:presLayoutVars>
          <dgm:chPref val="3"/>
        </dgm:presLayoutVars>
      </dgm:prSet>
      <dgm:spPr/>
    </dgm:pt>
    <dgm:pt modelId="{A32D6CDE-8503-B54D-B843-A2F69F50AB7A}" type="pres">
      <dgm:prSet presAssocID="{051BDD1F-ACEA-4D5E-B5DD-E60BAFC50547}" presName="hierChild2" presStyleCnt="0"/>
      <dgm:spPr/>
    </dgm:pt>
    <dgm:pt modelId="{C93F143D-B81E-7542-B530-3CDF66FDAECE}" type="pres">
      <dgm:prSet presAssocID="{DDA4198B-2768-4D33-B239-9748FAE8B73C}" presName="hierRoot1" presStyleCnt="0"/>
      <dgm:spPr/>
    </dgm:pt>
    <dgm:pt modelId="{55158B4F-9133-054F-B300-B1A42A21F68D}" type="pres">
      <dgm:prSet presAssocID="{DDA4198B-2768-4D33-B239-9748FAE8B73C}" presName="composite" presStyleCnt="0"/>
      <dgm:spPr/>
    </dgm:pt>
    <dgm:pt modelId="{AAA1BAEF-9106-F745-BFE3-59D2BEC36B02}" type="pres">
      <dgm:prSet presAssocID="{DDA4198B-2768-4D33-B239-9748FAE8B73C}" presName="background" presStyleLbl="node0" presStyleIdx="3" presStyleCnt="4"/>
      <dgm:spPr/>
    </dgm:pt>
    <dgm:pt modelId="{4202BD93-666B-6E48-A7D7-4EFC370CB197}" type="pres">
      <dgm:prSet presAssocID="{DDA4198B-2768-4D33-B239-9748FAE8B73C}" presName="text" presStyleLbl="fgAcc0" presStyleIdx="3" presStyleCnt="4" custScaleX="111939" custScaleY="197129">
        <dgm:presLayoutVars>
          <dgm:chPref val="3"/>
        </dgm:presLayoutVars>
      </dgm:prSet>
      <dgm:spPr/>
    </dgm:pt>
    <dgm:pt modelId="{BD5940CA-CE6C-4E45-9098-05CC5ED288B9}" type="pres">
      <dgm:prSet presAssocID="{DDA4198B-2768-4D33-B239-9748FAE8B73C}" presName="hierChild2" presStyleCnt="0"/>
      <dgm:spPr/>
    </dgm:pt>
  </dgm:ptLst>
  <dgm:cxnLst>
    <dgm:cxn modelId="{229F3927-D182-0E42-ABE5-22126CE358A9}" type="presOf" srcId="{FB664B17-909F-4E5A-A3DD-A2296902CA1D}" destId="{027118E0-25D7-8B46-8CA6-64BD40FA8A2A}" srcOrd="0" destOrd="0" presId="urn:microsoft.com/office/officeart/2005/8/layout/hierarchy1"/>
    <dgm:cxn modelId="{7CE54E2F-08AF-4ADB-8FB6-E34F4BD565C6}" srcId="{FB664B17-909F-4E5A-A3DD-A2296902CA1D}" destId="{FECAF6CE-B756-4BB0-94E7-2041B7EEF6A2}" srcOrd="0" destOrd="0" parTransId="{46129B2F-01BF-4165-AB1B-A3F59DF29A61}" sibTransId="{248AC0E9-8B60-45D9-9B1E-C0DE8027CA78}"/>
    <dgm:cxn modelId="{637B735B-C3DC-4B1C-A8F1-05B5B823767B}" srcId="{FB664B17-909F-4E5A-A3DD-A2296902CA1D}" destId="{051BDD1F-ACEA-4D5E-B5DD-E60BAFC50547}" srcOrd="2" destOrd="0" parTransId="{0EFD1735-5650-45ED-BBAF-3C7CB54A1628}" sibTransId="{D2206758-EE4E-4E4A-98B6-04E6F379B073}"/>
    <dgm:cxn modelId="{4CC4835C-0FF3-5C45-ABE3-EDA498E7C442}" type="presOf" srcId="{BB671C0B-72DA-4827-A0C0-77E5719CE829}" destId="{7FEAD2AB-70D9-6E4C-822D-691CFC80856A}" srcOrd="0" destOrd="0" presId="urn:microsoft.com/office/officeart/2005/8/layout/hierarchy1"/>
    <dgm:cxn modelId="{F5AB885C-B3BD-4051-9879-4398497D06FB}" srcId="{FB664B17-909F-4E5A-A3DD-A2296902CA1D}" destId="{BB671C0B-72DA-4827-A0C0-77E5719CE829}" srcOrd="1" destOrd="0" parTransId="{C124A22F-567B-494A-9078-9B87A491BF13}" sibTransId="{361ECF1F-7F7E-4BEF-8D90-E158BDD35338}"/>
    <dgm:cxn modelId="{90E08A65-8AFF-B248-9E44-D5A8419284A9}" type="presOf" srcId="{DDA4198B-2768-4D33-B239-9748FAE8B73C}" destId="{4202BD93-666B-6E48-A7D7-4EFC370CB197}" srcOrd="0" destOrd="0" presId="urn:microsoft.com/office/officeart/2005/8/layout/hierarchy1"/>
    <dgm:cxn modelId="{8EA20286-C832-4D29-85BB-5B7058A86FDB}" srcId="{FB664B17-909F-4E5A-A3DD-A2296902CA1D}" destId="{DDA4198B-2768-4D33-B239-9748FAE8B73C}" srcOrd="3" destOrd="0" parTransId="{EFC583E8-2665-4A06-9EB3-9E078AA3E4CD}" sibTransId="{3D2C2D86-659A-4F43-AE5D-9CE8EBCFF81B}"/>
    <dgm:cxn modelId="{F83D178A-505B-654A-83A0-58FB3D55AA81}" type="presOf" srcId="{FECAF6CE-B756-4BB0-94E7-2041B7EEF6A2}" destId="{F5AF167D-DD31-B64F-98A5-08A3A083375C}" srcOrd="0" destOrd="0" presId="urn:microsoft.com/office/officeart/2005/8/layout/hierarchy1"/>
    <dgm:cxn modelId="{9CF57DBF-82C8-F145-9CC9-D4BF3463C603}" type="presOf" srcId="{051BDD1F-ACEA-4D5E-B5DD-E60BAFC50547}" destId="{F1ECCD0C-DD77-DB46-B58D-2814434A8EF8}" srcOrd="0" destOrd="0" presId="urn:microsoft.com/office/officeart/2005/8/layout/hierarchy1"/>
    <dgm:cxn modelId="{0A0FE8A9-37DD-7B47-A243-7138FD7E1D5B}" type="presParOf" srcId="{027118E0-25D7-8B46-8CA6-64BD40FA8A2A}" destId="{40731CC0-C72D-B644-A49C-98A88D8CA946}" srcOrd="0" destOrd="0" presId="urn:microsoft.com/office/officeart/2005/8/layout/hierarchy1"/>
    <dgm:cxn modelId="{0621B99C-1480-F949-9FB2-3F0772931269}" type="presParOf" srcId="{40731CC0-C72D-B644-A49C-98A88D8CA946}" destId="{1BC0DCE8-E519-5041-8A40-54341F126138}" srcOrd="0" destOrd="0" presId="urn:microsoft.com/office/officeart/2005/8/layout/hierarchy1"/>
    <dgm:cxn modelId="{12BEA338-7DA6-6541-8910-1333F274BFED}" type="presParOf" srcId="{1BC0DCE8-E519-5041-8A40-54341F126138}" destId="{3BC9F48E-8803-CF4E-A599-F2019C9C6DCD}" srcOrd="0" destOrd="0" presId="urn:microsoft.com/office/officeart/2005/8/layout/hierarchy1"/>
    <dgm:cxn modelId="{10B60502-92FD-5E4D-9ABE-FC9FCD1F6388}" type="presParOf" srcId="{1BC0DCE8-E519-5041-8A40-54341F126138}" destId="{F5AF167D-DD31-B64F-98A5-08A3A083375C}" srcOrd="1" destOrd="0" presId="urn:microsoft.com/office/officeart/2005/8/layout/hierarchy1"/>
    <dgm:cxn modelId="{7B3407BB-8A7C-B940-965B-ECAD3AA5A7D8}" type="presParOf" srcId="{40731CC0-C72D-B644-A49C-98A88D8CA946}" destId="{C7124B09-A08C-E04E-B330-688641DF3989}" srcOrd="1" destOrd="0" presId="urn:microsoft.com/office/officeart/2005/8/layout/hierarchy1"/>
    <dgm:cxn modelId="{2622528E-BD21-6343-B993-5C255EB9B8EA}" type="presParOf" srcId="{027118E0-25D7-8B46-8CA6-64BD40FA8A2A}" destId="{E3B7DBF7-DBB8-034A-B4CC-84FE67A2CC36}" srcOrd="1" destOrd="0" presId="urn:microsoft.com/office/officeart/2005/8/layout/hierarchy1"/>
    <dgm:cxn modelId="{668BB58C-E3E9-F749-BA78-3437D7CD4BBB}" type="presParOf" srcId="{E3B7DBF7-DBB8-034A-B4CC-84FE67A2CC36}" destId="{45A6CDE8-BA73-5E4D-ACB2-CEAE819A8564}" srcOrd="0" destOrd="0" presId="urn:microsoft.com/office/officeart/2005/8/layout/hierarchy1"/>
    <dgm:cxn modelId="{90D2A2BA-0E1B-6C43-A36E-1CC92BEA07FB}" type="presParOf" srcId="{45A6CDE8-BA73-5E4D-ACB2-CEAE819A8564}" destId="{D6436CB3-AAB4-FD48-8BCA-93803B01C0A6}" srcOrd="0" destOrd="0" presId="urn:microsoft.com/office/officeart/2005/8/layout/hierarchy1"/>
    <dgm:cxn modelId="{F6946FD2-0D07-7046-8ACA-D0ECBC281FCC}" type="presParOf" srcId="{45A6CDE8-BA73-5E4D-ACB2-CEAE819A8564}" destId="{7FEAD2AB-70D9-6E4C-822D-691CFC80856A}" srcOrd="1" destOrd="0" presId="urn:microsoft.com/office/officeart/2005/8/layout/hierarchy1"/>
    <dgm:cxn modelId="{C0C9D4DF-6803-284A-A71C-F452AC19DF39}" type="presParOf" srcId="{E3B7DBF7-DBB8-034A-B4CC-84FE67A2CC36}" destId="{AC2E0556-FBE6-7E48-8D91-27321420C7A8}" srcOrd="1" destOrd="0" presId="urn:microsoft.com/office/officeart/2005/8/layout/hierarchy1"/>
    <dgm:cxn modelId="{110869DE-4185-2048-A50F-8FF47D840234}" type="presParOf" srcId="{027118E0-25D7-8B46-8CA6-64BD40FA8A2A}" destId="{DA1554DF-19B9-8D40-9D2E-3A6C58510B10}" srcOrd="2" destOrd="0" presId="urn:microsoft.com/office/officeart/2005/8/layout/hierarchy1"/>
    <dgm:cxn modelId="{6D6F4DC8-819D-0D4F-AD2E-79A10B126FDC}" type="presParOf" srcId="{DA1554DF-19B9-8D40-9D2E-3A6C58510B10}" destId="{CB5840B1-4A0C-7247-9846-5058C1B2585F}" srcOrd="0" destOrd="0" presId="urn:microsoft.com/office/officeart/2005/8/layout/hierarchy1"/>
    <dgm:cxn modelId="{AD65687D-B341-0643-B2EF-E63E31C27D1C}" type="presParOf" srcId="{CB5840B1-4A0C-7247-9846-5058C1B2585F}" destId="{A101AB54-E471-E740-8309-41CF495F5373}" srcOrd="0" destOrd="0" presId="urn:microsoft.com/office/officeart/2005/8/layout/hierarchy1"/>
    <dgm:cxn modelId="{CB578CBD-A05E-D44D-BCCB-FE474B749C2A}" type="presParOf" srcId="{CB5840B1-4A0C-7247-9846-5058C1B2585F}" destId="{F1ECCD0C-DD77-DB46-B58D-2814434A8EF8}" srcOrd="1" destOrd="0" presId="urn:microsoft.com/office/officeart/2005/8/layout/hierarchy1"/>
    <dgm:cxn modelId="{2D1C5A81-CF52-8E44-97DF-12E4DBBD1EB4}" type="presParOf" srcId="{DA1554DF-19B9-8D40-9D2E-3A6C58510B10}" destId="{A32D6CDE-8503-B54D-B843-A2F69F50AB7A}" srcOrd="1" destOrd="0" presId="urn:microsoft.com/office/officeart/2005/8/layout/hierarchy1"/>
    <dgm:cxn modelId="{E8F2C543-CB31-5346-BDDD-997E93CDD6B5}" type="presParOf" srcId="{027118E0-25D7-8B46-8CA6-64BD40FA8A2A}" destId="{C93F143D-B81E-7542-B530-3CDF66FDAECE}" srcOrd="3" destOrd="0" presId="urn:microsoft.com/office/officeart/2005/8/layout/hierarchy1"/>
    <dgm:cxn modelId="{C1D4FEA2-99ED-6E49-AA19-FEB276828DDE}" type="presParOf" srcId="{C93F143D-B81E-7542-B530-3CDF66FDAECE}" destId="{55158B4F-9133-054F-B300-B1A42A21F68D}" srcOrd="0" destOrd="0" presId="urn:microsoft.com/office/officeart/2005/8/layout/hierarchy1"/>
    <dgm:cxn modelId="{1FE9C008-ADD1-9646-A169-3D49084006A0}" type="presParOf" srcId="{55158B4F-9133-054F-B300-B1A42A21F68D}" destId="{AAA1BAEF-9106-F745-BFE3-59D2BEC36B02}" srcOrd="0" destOrd="0" presId="urn:microsoft.com/office/officeart/2005/8/layout/hierarchy1"/>
    <dgm:cxn modelId="{819CE095-8BED-644B-B3C5-CAB085F8B32A}" type="presParOf" srcId="{55158B4F-9133-054F-B300-B1A42A21F68D}" destId="{4202BD93-666B-6E48-A7D7-4EFC370CB197}" srcOrd="1" destOrd="0" presId="urn:microsoft.com/office/officeart/2005/8/layout/hierarchy1"/>
    <dgm:cxn modelId="{426FED94-FFD1-8449-9EF9-7D2DD411B5C2}" type="presParOf" srcId="{C93F143D-B81E-7542-B530-3CDF66FDAECE}" destId="{BD5940CA-CE6C-4E45-9098-05CC5ED288B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7A6CB7-D8F7-4ABA-9BDB-1519EAC514D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D3FA6C-98A5-4F19-92E3-760091D8B253}">
      <dgm:prSet custT="1"/>
      <dgm:spPr/>
      <dgm:t>
        <a:bodyPr/>
        <a:lstStyle/>
        <a:p>
          <a:r>
            <a:rPr lang="en-GB" sz="2400" b="1" i="0" dirty="0"/>
            <a:t>ARIMA Model</a:t>
          </a:r>
          <a:endParaRPr lang="en-US" sz="2400" dirty="0"/>
        </a:p>
      </dgm:t>
    </dgm:pt>
    <dgm:pt modelId="{6E4D726B-D7B8-4D4D-AE2E-BF0FD6C8B3BA}" type="parTrans" cxnId="{ECEF5311-DD0E-45DE-B6D2-01E06520ADC3}">
      <dgm:prSet/>
      <dgm:spPr/>
      <dgm:t>
        <a:bodyPr/>
        <a:lstStyle/>
        <a:p>
          <a:endParaRPr lang="en-US" sz="1900"/>
        </a:p>
      </dgm:t>
    </dgm:pt>
    <dgm:pt modelId="{4596A82B-4A43-4157-86F0-D765CF6F48FE}" type="sibTrans" cxnId="{ECEF5311-DD0E-45DE-B6D2-01E06520ADC3}">
      <dgm:prSet/>
      <dgm:spPr/>
      <dgm:t>
        <a:bodyPr/>
        <a:lstStyle/>
        <a:p>
          <a:endParaRPr lang="en-US" sz="1900"/>
        </a:p>
      </dgm:t>
    </dgm:pt>
    <dgm:pt modelId="{BAE66FB1-11FA-4680-BC51-4DE89D0AAB61}">
      <dgm:prSet custT="1"/>
      <dgm:spPr/>
      <dgm:t>
        <a:bodyPr/>
        <a:lstStyle/>
        <a:p>
          <a:r>
            <a:rPr lang="en-GB" sz="2400" dirty="0"/>
            <a:t>ARIMA(0, 1, 0)</a:t>
          </a:r>
          <a:endParaRPr lang="en-US" sz="2400" dirty="0"/>
        </a:p>
      </dgm:t>
    </dgm:pt>
    <dgm:pt modelId="{22D1C4FF-BEDD-49F1-BA75-4BB2BF16EB88}" type="parTrans" cxnId="{0D6232BC-4B3B-47A2-890E-EA21101C5B04}">
      <dgm:prSet/>
      <dgm:spPr/>
      <dgm:t>
        <a:bodyPr/>
        <a:lstStyle/>
        <a:p>
          <a:endParaRPr lang="en-US" sz="1900"/>
        </a:p>
      </dgm:t>
    </dgm:pt>
    <dgm:pt modelId="{24F7E9B7-C70F-485C-B4E9-0976C5DD3284}" type="sibTrans" cxnId="{0D6232BC-4B3B-47A2-890E-EA21101C5B04}">
      <dgm:prSet/>
      <dgm:spPr/>
      <dgm:t>
        <a:bodyPr/>
        <a:lstStyle/>
        <a:p>
          <a:endParaRPr lang="en-US" sz="1900"/>
        </a:p>
      </dgm:t>
    </dgm:pt>
    <dgm:pt modelId="{4D3CAA1E-0CC9-2845-931B-150E7B71E4B9}" type="pres">
      <dgm:prSet presAssocID="{CC7A6CB7-D8F7-4ABA-9BDB-1519EAC514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57DC24-DD00-7D42-BA7B-630C54C5D472}" type="pres">
      <dgm:prSet presAssocID="{F5D3FA6C-98A5-4F19-92E3-760091D8B253}" presName="hierRoot1" presStyleCnt="0"/>
      <dgm:spPr/>
    </dgm:pt>
    <dgm:pt modelId="{09D9BFFC-9FD3-1743-9D96-8296D132317F}" type="pres">
      <dgm:prSet presAssocID="{F5D3FA6C-98A5-4F19-92E3-760091D8B253}" presName="composite" presStyleCnt="0"/>
      <dgm:spPr/>
    </dgm:pt>
    <dgm:pt modelId="{78EAA02D-D7F6-034A-BFD3-1F274C7EDBD6}" type="pres">
      <dgm:prSet presAssocID="{F5D3FA6C-98A5-4F19-92E3-760091D8B253}" presName="background" presStyleLbl="node0" presStyleIdx="0" presStyleCnt="1"/>
      <dgm:spPr/>
    </dgm:pt>
    <dgm:pt modelId="{4F962316-AD2A-674D-BC7C-C43B6D9CF757}" type="pres">
      <dgm:prSet presAssocID="{F5D3FA6C-98A5-4F19-92E3-760091D8B253}" presName="text" presStyleLbl="fgAcc0" presStyleIdx="0" presStyleCnt="1">
        <dgm:presLayoutVars>
          <dgm:chPref val="3"/>
        </dgm:presLayoutVars>
      </dgm:prSet>
      <dgm:spPr/>
    </dgm:pt>
    <dgm:pt modelId="{7A82E9BE-7832-BA47-A333-2DEEC992AC0E}" type="pres">
      <dgm:prSet presAssocID="{F5D3FA6C-98A5-4F19-92E3-760091D8B253}" presName="hierChild2" presStyleCnt="0"/>
      <dgm:spPr/>
    </dgm:pt>
    <dgm:pt modelId="{8BF75216-86E5-A546-8A9A-BF087666A24E}" type="pres">
      <dgm:prSet presAssocID="{22D1C4FF-BEDD-49F1-BA75-4BB2BF16EB88}" presName="Name10" presStyleLbl="parChTrans1D2" presStyleIdx="0" presStyleCnt="1"/>
      <dgm:spPr/>
    </dgm:pt>
    <dgm:pt modelId="{A3465D52-152F-154C-9C5D-C2F60E72FBDB}" type="pres">
      <dgm:prSet presAssocID="{BAE66FB1-11FA-4680-BC51-4DE89D0AAB61}" presName="hierRoot2" presStyleCnt="0"/>
      <dgm:spPr/>
    </dgm:pt>
    <dgm:pt modelId="{6A9AD362-2EE4-8B4D-96E7-36CCF26EB51B}" type="pres">
      <dgm:prSet presAssocID="{BAE66FB1-11FA-4680-BC51-4DE89D0AAB61}" presName="composite2" presStyleCnt="0"/>
      <dgm:spPr/>
    </dgm:pt>
    <dgm:pt modelId="{9D7EABB6-033F-8540-A8A6-C873A7DEFE6B}" type="pres">
      <dgm:prSet presAssocID="{BAE66FB1-11FA-4680-BC51-4DE89D0AAB61}" presName="background2" presStyleLbl="node2" presStyleIdx="0" presStyleCnt="1"/>
      <dgm:spPr/>
    </dgm:pt>
    <dgm:pt modelId="{C9A729DF-6433-494A-A9F5-3EB34A2F8675}" type="pres">
      <dgm:prSet presAssocID="{BAE66FB1-11FA-4680-BC51-4DE89D0AAB61}" presName="text2" presStyleLbl="fgAcc2" presStyleIdx="0" presStyleCnt="1">
        <dgm:presLayoutVars>
          <dgm:chPref val="3"/>
        </dgm:presLayoutVars>
      </dgm:prSet>
      <dgm:spPr/>
    </dgm:pt>
    <dgm:pt modelId="{FA410D4A-1312-404C-BF71-AC2E565BE9EB}" type="pres">
      <dgm:prSet presAssocID="{BAE66FB1-11FA-4680-BC51-4DE89D0AAB61}" presName="hierChild3" presStyleCnt="0"/>
      <dgm:spPr/>
    </dgm:pt>
  </dgm:ptLst>
  <dgm:cxnLst>
    <dgm:cxn modelId="{ECEF5311-DD0E-45DE-B6D2-01E06520ADC3}" srcId="{CC7A6CB7-D8F7-4ABA-9BDB-1519EAC514D4}" destId="{F5D3FA6C-98A5-4F19-92E3-760091D8B253}" srcOrd="0" destOrd="0" parTransId="{6E4D726B-D7B8-4D4D-AE2E-BF0FD6C8B3BA}" sibTransId="{4596A82B-4A43-4157-86F0-D765CF6F48FE}"/>
    <dgm:cxn modelId="{E849A526-F64B-744D-84CD-B99C94F9BA9E}" type="presOf" srcId="{22D1C4FF-BEDD-49F1-BA75-4BB2BF16EB88}" destId="{8BF75216-86E5-A546-8A9A-BF087666A24E}" srcOrd="0" destOrd="0" presId="urn:microsoft.com/office/officeart/2005/8/layout/hierarchy1"/>
    <dgm:cxn modelId="{70193A52-4282-DF43-B2F1-90DEE768A804}" type="presOf" srcId="{CC7A6CB7-D8F7-4ABA-9BDB-1519EAC514D4}" destId="{4D3CAA1E-0CC9-2845-931B-150E7B71E4B9}" srcOrd="0" destOrd="0" presId="urn:microsoft.com/office/officeart/2005/8/layout/hierarchy1"/>
    <dgm:cxn modelId="{F4807C61-4A7D-284C-825E-43704BF85734}" type="presOf" srcId="{BAE66FB1-11FA-4680-BC51-4DE89D0AAB61}" destId="{C9A729DF-6433-494A-A9F5-3EB34A2F8675}" srcOrd="0" destOrd="0" presId="urn:microsoft.com/office/officeart/2005/8/layout/hierarchy1"/>
    <dgm:cxn modelId="{0D6232BC-4B3B-47A2-890E-EA21101C5B04}" srcId="{F5D3FA6C-98A5-4F19-92E3-760091D8B253}" destId="{BAE66FB1-11FA-4680-BC51-4DE89D0AAB61}" srcOrd="0" destOrd="0" parTransId="{22D1C4FF-BEDD-49F1-BA75-4BB2BF16EB88}" sibTransId="{24F7E9B7-C70F-485C-B4E9-0976C5DD3284}"/>
    <dgm:cxn modelId="{E336F0D5-23BB-2541-80B1-09DC61DA0EE9}" type="presOf" srcId="{F5D3FA6C-98A5-4F19-92E3-760091D8B253}" destId="{4F962316-AD2A-674D-BC7C-C43B6D9CF757}" srcOrd="0" destOrd="0" presId="urn:microsoft.com/office/officeart/2005/8/layout/hierarchy1"/>
    <dgm:cxn modelId="{EE58638E-6E88-9743-851E-C35500EFB98A}" type="presParOf" srcId="{4D3CAA1E-0CC9-2845-931B-150E7B71E4B9}" destId="{8057DC24-DD00-7D42-BA7B-630C54C5D472}" srcOrd="0" destOrd="0" presId="urn:microsoft.com/office/officeart/2005/8/layout/hierarchy1"/>
    <dgm:cxn modelId="{DDAE3A8E-F9DA-894E-B917-435C06E56CAE}" type="presParOf" srcId="{8057DC24-DD00-7D42-BA7B-630C54C5D472}" destId="{09D9BFFC-9FD3-1743-9D96-8296D132317F}" srcOrd="0" destOrd="0" presId="urn:microsoft.com/office/officeart/2005/8/layout/hierarchy1"/>
    <dgm:cxn modelId="{F2259E70-97BC-734E-B89A-4C575A36EF5F}" type="presParOf" srcId="{09D9BFFC-9FD3-1743-9D96-8296D132317F}" destId="{78EAA02D-D7F6-034A-BFD3-1F274C7EDBD6}" srcOrd="0" destOrd="0" presId="urn:microsoft.com/office/officeart/2005/8/layout/hierarchy1"/>
    <dgm:cxn modelId="{6D21C0CA-2A0C-C749-AF1A-C591E62C78B7}" type="presParOf" srcId="{09D9BFFC-9FD3-1743-9D96-8296D132317F}" destId="{4F962316-AD2A-674D-BC7C-C43B6D9CF757}" srcOrd="1" destOrd="0" presId="urn:microsoft.com/office/officeart/2005/8/layout/hierarchy1"/>
    <dgm:cxn modelId="{E686F3E8-6837-7846-B187-BC4199B42DF3}" type="presParOf" srcId="{8057DC24-DD00-7D42-BA7B-630C54C5D472}" destId="{7A82E9BE-7832-BA47-A333-2DEEC992AC0E}" srcOrd="1" destOrd="0" presId="urn:microsoft.com/office/officeart/2005/8/layout/hierarchy1"/>
    <dgm:cxn modelId="{84DC801E-1587-DB43-AA40-EFC36A95FB2D}" type="presParOf" srcId="{7A82E9BE-7832-BA47-A333-2DEEC992AC0E}" destId="{8BF75216-86E5-A546-8A9A-BF087666A24E}" srcOrd="0" destOrd="0" presId="urn:microsoft.com/office/officeart/2005/8/layout/hierarchy1"/>
    <dgm:cxn modelId="{C7498BA1-7A6E-054E-A22E-BAB0B66B6716}" type="presParOf" srcId="{7A82E9BE-7832-BA47-A333-2DEEC992AC0E}" destId="{A3465D52-152F-154C-9C5D-C2F60E72FBDB}" srcOrd="1" destOrd="0" presId="urn:microsoft.com/office/officeart/2005/8/layout/hierarchy1"/>
    <dgm:cxn modelId="{7EF1A2F5-DE6A-4B40-80F2-876170DC378E}" type="presParOf" srcId="{A3465D52-152F-154C-9C5D-C2F60E72FBDB}" destId="{6A9AD362-2EE4-8B4D-96E7-36CCF26EB51B}" srcOrd="0" destOrd="0" presId="urn:microsoft.com/office/officeart/2005/8/layout/hierarchy1"/>
    <dgm:cxn modelId="{64CE0AE3-F93E-D146-B7E6-F5FB10C172C8}" type="presParOf" srcId="{6A9AD362-2EE4-8B4D-96E7-36CCF26EB51B}" destId="{9D7EABB6-033F-8540-A8A6-C873A7DEFE6B}" srcOrd="0" destOrd="0" presId="urn:microsoft.com/office/officeart/2005/8/layout/hierarchy1"/>
    <dgm:cxn modelId="{59B3D925-3FBF-954D-B3FD-CCB1DC811BCF}" type="presParOf" srcId="{6A9AD362-2EE4-8B4D-96E7-36CCF26EB51B}" destId="{C9A729DF-6433-494A-A9F5-3EB34A2F8675}" srcOrd="1" destOrd="0" presId="urn:microsoft.com/office/officeart/2005/8/layout/hierarchy1"/>
    <dgm:cxn modelId="{A9A66DAD-B638-7741-810B-9986492A18FD}" type="presParOf" srcId="{A3465D52-152F-154C-9C5D-C2F60E72FBDB}" destId="{FA410D4A-1312-404C-BF71-AC2E565BE9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7A6CB7-D8F7-4ABA-9BDB-1519EAC514D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D3FA6C-98A5-4F19-92E3-760091D8B253}">
      <dgm:prSet custT="1"/>
      <dgm:spPr/>
      <dgm:t>
        <a:bodyPr/>
        <a:lstStyle/>
        <a:p>
          <a:r>
            <a:rPr lang="en-GB" sz="2400" b="1" i="0" dirty="0"/>
            <a:t>LSTM One Feature</a:t>
          </a:r>
          <a:endParaRPr lang="en-US" sz="2400" dirty="0"/>
        </a:p>
      </dgm:t>
    </dgm:pt>
    <dgm:pt modelId="{6E4D726B-D7B8-4D4D-AE2E-BF0FD6C8B3BA}" type="parTrans" cxnId="{ECEF5311-DD0E-45DE-B6D2-01E06520ADC3}">
      <dgm:prSet/>
      <dgm:spPr/>
      <dgm:t>
        <a:bodyPr/>
        <a:lstStyle/>
        <a:p>
          <a:endParaRPr lang="en-US"/>
        </a:p>
      </dgm:t>
    </dgm:pt>
    <dgm:pt modelId="{4596A82B-4A43-4157-86F0-D765CF6F48FE}" type="sibTrans" cxnId="{ECEF5311-DD0E-45DE-B6D2-01E06520ADC3}">
      <dgm:prSet/>
      <dgm:spPr/>
      <dgm:t>
        <a:bodyPr/>
        <a:lstStyle/>
        <a:p>
          <a:endParaRPr lang="en-US"/>
        </a:p>
      </dgm:t>
    </dgm:pt>
    <dgm:pt modelId="{BAE66FB1-11FA-4680-BC51-4DE89D0AAB61}">
      <dgm:prSet custT="1"/>
      <dgm:spPr/>
      <dgm:t>
        <a:bodyPr/>
        <a:lstStyle/>
        <a:p>
          <a:r>
            <a:rPr lang="en-GB" sz="2400" dirty="0"/>
            <a:t>4-34 units and 100-150 epochs</a:t>
          </a:r>
          <a:endParaRPr lang="en-US" sz="2400" dirty="0"/>
        </a:p>
      </dgm:t>
    </dgm:pt>
    <dgm:pt modelId="{22D1C4FF-BEDD-49F1-BA75-4BB2BF16EB88}" type="parTrans" cxnId="{0D6232BC-4B3B-47A2-890E-EA21101C5B04}">
      <dgm:prSet/>
      <dgm:spPr/>
      <dgm:t>
        <a:bodyPr/>
        <a:lstStyle/>
        <a:p>
          <a:endParaRPr lang="en-US"/>
        </a:p>
      </dgm:t>
    </dgm:pt>
    <dgm:pt modelId="{24F7E9B7-C70F-485C-B4E9-0976C5DD3284}" type="sibTrans" cxnId="{0D6232BC-4B3B-47A2-890E-EA21101C5B04}">
      <dgm:prSet/>
      <dgm:spPr/>
      <dgm:t>
        <a:bodyPr/>
        <a:lstStyle/>
        <a:p>
          <a:endParaRPr lang="en-US"/>
        </a:p>
      </dgm:t>
    </dgm:pt>
    <dgm:pt modelId="{4D3CAA1E-0CC9-2845-931B-150E7B71E4B9}" type="pres">
      <dgm:prSet presAssocID="{CC7A6CB7-D8F7-4ABA-9BDB-1519EAC514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57DC24-DD00-7D42-BA7B-630C54C5D472}" type="pres">
      <dgm:prSet presAssocID="{F5D3FA6C-98A5-4F19-92E3-760091D8B253}" presName="hierRoot1" presStyleCnt="0"/>
      <dgm:spPr/>
    </dgm:pt>
    <dgm:pt modelId="{09D9BFFC-9FD3-1743-9D96-8296D132317F}" type="pres">
      <dgm:prSet presAssocID="{F5D3FA6C-98A5-4F19-92E3-760091D8B253}" presName="composite" presStyleCnt="0"/>
      <dgm:spPr/>
    </dgm:pt>
    <dgm:pt modelId="{78EAA02D-D7F6-034A-BFD3-1F274C7EDBD6}" type="pres">
      <dgm:prSet presAssocID="{F5D3FA6C-98A5-4F19-92E3-760091D8B253}" presName="background" presStyleLbl="node0" presStyleIdx="0" presStyleCnt="1"/>
      <dgm:spPr/>
    </dgm:pt>
    <dgm:pt modelId="{4F962316-AD2A-674D-BC7C-C43B6D9CF757}" type="pres">
      <dgm:prSet presAssocID="{F5D3FA6C-98A5-4F19-92E3-760091D8B253}" presName="text" presStyleLbl="fgAcc0" presStyleIdx="0" presStyleCnt="1">
        <dgm:presLayoutVars>
          <dgm:chPref val="3"/>
        </dgm:presLayoutVars>
      </dgm:prSet>
      <dgm:spPr/>
    </dgm:pt>
    <dgm:pt modelId="{7A82E9BE-7832-BA47-A333-2DEEC992AC0E}" type="pres">
      <dgm:prSet presAssocID="{F5D3FA6C-98A5-4F19-92E3-760091D8B253}" presName="hierChild2" presStyleCnt="0"/>
      <dgm:spPr/>
    </dgm:pt>
    <dgm:pt modelId="{8BF75216-86E5-A546-8A9A-BF087666A24E}" type="pres">
      <dgm:prSet presAssocID="{22D1C4FF-BEDD-49F1-BA75-4BB2BF16EB88}" presName="Name10" presStyleLbl="parChTrans1D2" presStyleIdx="0" presStyleCnt="1"/>
      <dgm:spPr/>
    </dgm:pt>
    <dgm:pt modelId="{A3465D52-152F-154C-9C5D-C2F60E72FBDB}" type="pres">
      <dgm:prSet presAssocID="{BAE66FB1-11FA-4680-BC51-4DE89D0AAB61}" presName="hierRoot2" presStyleCnt="0"/>
      <dgm:spPr/>
    </dgm:pt>
    <dgm:pt modelId="{6A9AD362-2EE4-8B4D-96E7-36CCF26EB51B}" type="pres">
      <dgm:prSet presAssocID="{BAE66FB1-11FA-4680-BC51-4DE89D0AAB61}" presName="composite2" presStyleCnt="0"/>
      <dgm:spPr/>
    </dgm:pt>
    <dgm:pt modelId="{9D7EABB6-033F-8540-A8A6-C873A7DEFE6B}" type="pres">
      <dgm:prSet presAssocID="{BAE66FB1-11FA-4680-BC51-4DE89D0AAB61}" presName="background2" presStyleLbl="node2" presStyleIdx="0" presStyleCnt="1"/>
      <dgm:spPr/>
    </dgm:pt>
    <dgm:pt modelId="{C9A729DF-6433-494A-A9F5-3EB34A2F8675}" type="pres">
      <dgm:prSet presAssocID="{BAE66FB1-11FA-4680-BC51-4DE89D0AAB61}" presName="text2" presStyleLbl="fgAcc2" presStyleIdx="0" presStyleCnt="1">
        <dgm:presLayoutVars>
          <dgm:chPref val="3"/>
        </dgm:presLayoutVars>
      </dgm:prSet>
      <dgm:spPr/>
    </dgm:pt>
    <dgm:pt modelId="{FA410D4A-1312-404C-BF71-AC2E565BE9EB}" type="pres">
      <dgm:prSet presAssocID="{BAE66FB1-11FA-4680-BC51-4DE89D0AAB61}" presName="hierChild3" presStyleCnt="0"/>
      <dgm:spPr/>
    </dgm:pt>
  </dgm:ptLst>
  <dgm:cxnLst>
    <dgm:cxn modelId="{ECEF5311-DD0E-45DE-B6D2-01E06520ADC3}" srcId="{CC7A6CB7-D8F7-4ABA-9BDB-1519EAC514D4}" destId="{F5D3FA6C-98A5-4F19-92E3-760091D8B253}" srcOrd="0" destOrd="0" parTransId="{6E4D726B-D7B8-4D4D-AE2E-BF0FD6C8B3BA}" sibTransId="{4596A82B-4A43-4157-86F0-D765CF6F48FE}"/>
    <dgm:cxn modelId="{E849A526-F64B-744D-84CD-B99C94F9BA9E}" type="presOf" srcId="{22D1C4FF-BEDD-49F1-BA75-4BB2BF16EB88}" destId="{8BF75216-86E5-A546-8A9A-BF087666A24E}" srcOrd="0" destOrd="0" presId="urn:microsoft.com/office/officeart/2005/8/layout/hierarchy1"/>
    <dgm:cxn modelId="{70193A52-4282-DF43-B2F1-90DEE768A804}" type="presOf" srcId="{CC7A6CB7-D8F7-4ABA-9BDB-1519EAC514D4}" destId="{4D3CAA1E-0CC9-2845-931B-150E7B71E4B9}" srcOrd="0" destOrd="0" presId="urn:microsoft.com/office/officeart/2005/8/layout/hierarchy1"/>
    <dgm:cxn modelId="{F4807C61-4A7D-284C-825E-43704BF85734}" type="presOf" srcId="{BAE66FB1-11FA-4680-BC51-4DE89D0AAB61}" destId="{C9A729DF-6433-494A-A9F5-3EB34A2F8675}" srcOrd="0" destOrd="0" presId="urn:microsoft.com/office/officeart/2005/8/layout/hierarchy1"/>
    <dgm:cxn modelId="{0D6232BC-4B3B-47A2-890E-EA21101C5B04}" srcId="{F5D3FA6C-98A5-4F19-92E3-760091D8B253}" destId="{BAE66FB1-11FA-4680-BC51-4DE89D0AAB61}" srcOrd="0" destOrd="0" parTransId="{22D1C4FF-BEDD-49F1-BA75-4BB2BF16EB88}" sibTransId="{24F7E9B7-C70F-485C-B4E9-0976C5DD3284}"/>
    <dgm:cxn modelId="{E336F0D5-23BB-2541-80B1-09DC61DA0EE9}" type="presOf" srcId="{F5D3FA6C-98A5-4F19-92E3-760091D8B253}" destId="{4F962316-AD2A-674D-BC7C-C43B6D9CF757}" srcOrd="0" destOrd="0" presId="urn:microsoft.com/office/officeart/2005/8/layout/hierarchy1"/>
    <dgm:cxn modelId="{EE58638E-6E88-9743-851E-C35500EFB98A}" type="presParOf" srcId="{4D3CAA1E-0CC9-2845-931B-150E7B71E4B9}" destId="{8057DC24-DD00-7D42-BA7B-630C54C5D472}" srcOrd="0" destOrd="0" presId="urn:microsoft.com/office/officeart/2005/8/layout/hierarchy1"/>
    <dgm:cxn modelId="{DDAE3A8E-F9DA-894E-B917-435C06E56CAE}" type="presParOf" srcId="{8057DC24-DD00-7D42-BA7B-630C54C5D472}" destId="{09D9BFFC-9FD3-1743-9D96-8296D132317F}" srcOrd="0" destOrd="0" presId="urn:microsoft.com/office/officeart/2005/8/layout/hierarchy1"/>
    <dgm:cxn modelId="{F2259E70-97BC-734E-B89A-4C575A36EF5F}" type="presParOf" srcId="{09D9BFFC-9FD3-1743-9D96-8296D132317F}" destId="{78EAA02D-D7F6-034A-BFD3-1F274C7EDBD6}" srcOrd="0" destOrd="0" presId="urn:microsoft.com/office/officeart/2005/8/layout/hierarchy1"/>
    <dgm:cxn modelId="{6D21C0CA-2A0C-C749-AF1A-C591E62C78B7}" type="presParOf" srcId="{09D9BFFC-9FD3-1743-9D96-8296D132317F}" destId="{4F962316-AD2A-674D-BC7C-C43B6D9CF757}" srcOrd="1" destOrd="0" presId="urn:microsoft.com/office/officeart/2005/8/layout/hierarchy1"/>
    <dgm:cxn modelId="{E686F3E8-6837-7846-B187-BC4199B42DF3}" type="presParOf" srcId="{8057DC24-DD00-7D42-BA7B-630C54C5D472}" destId="{7A82E9BE-7832-BA47-A333-2DEEC992AC0E}" srcOrd="1" destOrd="0" presId="urn:microsoft.com/office/officeart/2005/8/layout/hierarchy1"/>
    <dgm:cxn modelId="{84DC801E-1587-DB43-AA40-EFC36A95FB2D}" type="presParOf" srcId="{7A82E9BE-7832-BA47-A333-2DEEC992AC0E}" destId="{8BF75216-86E5-A546-8A9A-BF087666A24E}" srcOrd="0" destOrd="0" presId="urn:microsoft.com/office/officeart/2005/8/layout/hierarchy1"/>
    <dgm:cxn modelId="{C7498BA1-7A6E-054E-A22E-BAB0B66B6716}" type="presParOf" srcId="{7A82E9BE-7832-BA47-A333-2DEEC992AC0E}" destId="{A3465D52-152F-154C-9C5D-C2F60E72FBDB}" srcOrd="1" destOrd="0" presId="urn:microsoft.com/office/officeart/2005/8/layout/hierarchy1"/>
    <dgm:cxn modelId="{7EF1A2F5-DE6A-4B40-80F2-876170DC378E}" type="presParOf" srcId="{A3465D52-152F-154C-9C5D-C2F60E72FBDB}" destId="{6A9AD362-2EE4-8B4D-96E7-36CCF26EB51B}" srcOrd="0" destOrd="0" presId="urn:microsoft.com/office/officeart/2005/8/layout/hierarchy1"/>
    <dgm:cxn modelId="{64CE0AE3-F93E-D146-B7E6-F5FB10C172C8}" type="presParOf" srcId="{6A9AD362-2EE4-8B4D-96E7-36CCF26EB51B}" destId="{9D7EABB6-033F-8540-A8A6-C873A7DEFE6B}" srcOrd="0" destOrd="0" presId="urn:microsoft.com/office/officeart/2005/8/layout/hierarchy1"/>
    <dgm:cxn modelId="{59B3D925-3FBF-954D-B3FD-CCB1DC811BCF}" type="presParOf" srcId="{6A9AD362-2EE4-8B4D-96E7-36CCF26EB51B}" destId="{C9A729DF-6433-494A-A9F5-3EB34A2F8675}" srcOrd="1" destOrd="0" presId="urn:microsoft.com/office/officeart/2005/8/layout/hierarchy1"/>
    <dgm:cxn modelId="{A9A66DAD-B638-7741-810B-9986492A18FD}" type="presParOf" srcId="{A3465D52-152F-154C-9C5D-C2F60E72FBDB}" destId="{FA410D4A-1312-404C-BF71-AC2E565BE9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7A6CB7-D8F7-4ABA-9BDB-1519EAC514D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D3FA6C-98A5-4F19-92E3-760091D8B253}">
      <dgm:prSet custT="1"/>
      <dgm:spPr/>
      <dgm:t>
        <a:bodyPr/>
        <a:lstStyle/>
        <a:p>
          <a:r>
            <a:rPr lang="en-GB" sz="2400" b="1" i="0" dirty="0"/>
            <a:t>LSTM Two Features</a:t>
          </a:r>
          <a:endParaRPr lang="en-US" sz="2400" dirty="0"/>
        </a:p>
      </dgm:t>
    </dgm:pt>
    <dgm:pt modelId="{6E4D726B-D7B8-4D4D-AE2E-BF0FD6C8B3BA}" type="parTrans" cxnId="{ECEF5311-DD0E-45DE-B6D2-01E06520ADC3}">
      <dgm:prSet/>
      <dgm:spPr/>
      <dgm:t>
        <a:bodyPr/>
        <a:lstStyle/>
        <a:p>
          <a:endParaRPr lang="en-US"/>
        </a:p>
      </dgm:t>
    </dgm:pt>
    <dgm:pt modelId="{4596A82B-4A43-4157-86F0-D765CF6F48FE}" type="sibTrans" cxnId="{ECEF5311-DD0E-45DE-B6D2-01E06520ADC3}">
      <dgm:prSet/>
      <dgm:spPr/>
      <dgm:t>
        <a:bodyPr/>
        <a:lstStyle/>
        <a:p>
          <a:endParaRPr lang="en-US"/>
        </a:p>
      </dgm:t>
    </dgm:pt>
    <dgm:pt modelId="{BAE66FB1-11FA-4680-BC51-4DE89D0AAB61}">
      <dgm:prSet custT="1"/>
      <dgm:spPr/>
      <dgm:t>
        <a:bodyPr/>
        <a:lstStyle/>
        <a:p>
          <a:r>
            <a:rPr lang="en-GB" sz="2400" dirty="0"/>
            <a:t>50-80 units and 150 epochs</a:t>
          </a:r>
          <a:endParaRPr lang="en-US" sz="2400" dirty="0"/>
        </a:p>
      </dgm:t>
    </dgm:pt>
    <dgm:pt modelId="{22D1C4FF-BEDD-49F1-BA75-4BB2BF16EB88}" type="parTrans" cxnId="{0D6232BC-4B3B-47A2-890E-EA21101C5B04}">
      <dgm:prSet/>
      <dgm:spPr/>
      <dgm:t>
        <a:bodyPr/>
        <a:lstStyle/>
        <a:p>
          <a:endParaRPr lang="en-US"/>
        </a:p>
      </dgm:t>
    </dgm:pt>
    <dgm:pt modelId="{24F7E9B7-C70F-485C-B4E9-0976C5DD3284}" type="sibTrans" cxnId="{0D6232BC-4B3B-47A2-890E-EA21101C5B04}">
      <dgm:prSet/>
      <dgm:spPr/>
      <dgm:t>
        <a:bodyPr/>
        <a:lstStyle/>
        <a:p>
          <a:endParaRPr lang="en-US"/>
        </a:p>
      </dgm:t>
    </dgm:pt>
    <dgm:pt modelId="{4D3CAA1E-0CC9-2845-931B-150E7B71E4B9}" type="pres">
      <dgm:prSet presAssocID="{CC7A6CB7-D8F7-4ABA-9BDB-1519EAC514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57DC24-DD00-7D42-BA7B-630C54C5D472}" type="pres">
      <dgm:prSet presAssocID="{F5D3FA6C-98A5-4F19-92E3-760091D8B253}" presName="hierRoot1" presStyleCnt="0"/>
      <dgm:spPr/>
    </dgm:pt>
    <dgm:pt modelId="{09D9BFFC-9FD3-1743-9D96-8296D132317F}" type="pres">
      <dgm:prSet presAssocID="{F5D3FA6C-98A5-4F19-92E3-760091D8B253}" presName="composite" presStyleCnt="0"/>
      <dgm:spPr/>
    </dgm:pt>
    <dgm:pt modelId="{78EAA02D-D7F6-034A-BFD3-1F274C7EDBD6}" type="pres">
      <dgm:prSet presAssocID="{F5D3FA6C-98A5-4F19-92E3-760091D8B253}" presName="background" presStyleLbl="node0" presStyleIdx="0" presStyleCnt="1"/>
      <dgm:spPr/>
    </dgm:pt>
    <dgm:pt modelId="{4F962316-AD2A-674D-BC7C-C43B6D9CF757}" type="pres">
      <dgm:prSet presAssocID="{F5D3FA6C-98A5-4F19-92E3-760091D8B253}" presName="text" presStyleLbl="fgAcc0" presStyleIdx="0" presStyleCnt="1">
        <dgm:presLayoutVars>
          <dgm:chPref val="3"/>
        </dgm:presLayoutVars>
      </dgm:prSet>
      <dgm:spPr/>
    </dgm:pt>
    <dgm:pt modelId="{7A82E9BE-7832-BA47-A333-2DEEC992AC0E}" type="pres">
      <dgm:prSet presAssocID="{F5D3FA6C-98A5-4F19-92E3-760091D8B253}" presName="hierChild2" presStyleCnt="0"/>
      <dgm:spPr/>
    </dgm:pt>
    <dgm:pt modelId="{8BF75216-86E5-A546-8A9A-BF087666A24E}" type="pres">
      <dgm:prSet presAssocID="{22D1C4FF-BEDD-49F1-BA75-4BB2BF16EB88}" presName="Name10" presStyleLbl="parChTrans1D2" presStyleIdx="0" presStyleCnt="1"/>
      <dgm:spPr/>
    </dgm:pt>
    <dgm:pt modelId="{A3465D52-152F-154C-9C5D-C2F60E72FBDB}" type="pres">
      <dgm:prSet presAssocID="{BAE66FB1-11FA-4680-BC51-4DE89D0AAB61}" presName="hierRoot2" presStyleCnt="0"/>
      <dgm:spPr/>
    </dgm:pt>
    <dgm:pt modelId="{6A9AD362-2EE4-8B4D-96E7-36CCF26EB51B}" type="pres">
      <dgm:prSet presAssocID="{BAE66FB1-11FA-4680-BC51-4DE89D0AAB61}" presName="composite2" presStyleCnt="0"/>
      <dgm:spPr/>
    </dgm:pt>
    <dgm:pt modelId="{9D7EABB6-033F-8540-A8A6-C873A7DEFE6B}" type="pres">
      <dgm:prSet presAssocID="{BAE66FB1-11FA-4680-BC51-4DE89D0AAB61}" presName="background2" presStyleLbl="node2" presStyleIdx="0" presStyleCnt="1"/>
      <dgm:spPr/>
    </dgm:pt>
    <dgm:pt modelId="{C9A729DF-6433-494A-A9F5-3EB34A2F8675}" type="pres">
      <dgm:prSet presAssocID="{BAE66FB1-11FA-4680-BC51-4DE89D0AAB61}" presName="text2" presStyleLbl="fgAcc2" presStyleIdx="0" presStyleCnt="1">
        <dgm:presLayoutVars>
          <dgm:chPref val="3"/>
        </dgm:presLayoutVars>
      </dgm:prSet>
      <dgm:spPr/>
    </dgm:pt>
    <dgm:pt modelId="{FA410D4A-1312-404C-BF71-AC2E565BE9EB}" type="pres">
      <dgm:prSet presAssocID="{BAE66FB1-11FA-4680-BC51-4DE89D0AAB61}" presName="hierChild3" presStyleCnt="0"/>
      <dgm:spPr/>
    </dgm:pt>
  </dgm:ptLst>
  <dgm:cxnLst>
    <dgm:cxn modelId="{ECEF5311-DD0E-45DE-B6D2-01E06520ADC3}" srcId="{CC7A6CB7-D8F7-4ABA-9BDB-1519EAC514D4}" destId="{F5D3FA6C-98A5-4F19-92E3-760091D8B253}" srcOrd="0" destOrd="0" parTransId="{6E4D726B-D7B8-4D4D-AE2E-BF0FD6C8B3BA}" sibTransId="{4596A82B-4A43-4157-86F0-D765CF6F48FE}"/>
    <dgm:cxn modelId="{E849A526-F64B-744D-84CD-B99C94F9BA9E}" type="presOf" srcId="{22D1C4FF-BEDD-49F1-BA75-4BB2BF16EB88}" destId="{8BF75216-86E5-A546-8A9A-BF087666A24E}" srcOrd="0" destOrd="0" presId="urn:microsoft.com/office/officeart/2005/8/layout/hierarchy1"/>
    <dgm:cxn modelId="{70193A52-4282-DF43-B2F1-90DEE768A804}" type="presOf" srcId="{CC7A6CB7-D8F7-4ABA-9BDB-1519EAC514D4}" destId="{4D3CAA1E-0CC9-2845-931B-150E7B71E4B9}" srcOrd="0" destOrd="0" presId="urn:microsoft.com/office/officeart/2005/8/layout/hierarchy1"/>
    <dgm:cxn modelId="{F4807C61-4A7D-284C-825E-43704BF85734}" type="presOf" srcId="{BAE66FB1-11FA-4680-BC51-4DE89D0AAB61}" destId="{C9A729DF-6433-494A-A9F5-3EB34A2F8675}" srcOrd="0" destOrd="0" presId="urn:microsoft.com/office/officeart/2005/8/layout/hierarchy1"/>
    <dgm:cxn modelId="{0D6232BC-4B3B-47A2-890E-EA21101C5B04}" srcId="{F5D3FA6C-98A5-4F19-92E3-760091D8B253}" destId="{BAE66FB1-11FA-4680-BC51-4DE89D0AAB61}" srcOrd="0" destOrd="0" parTransId="{22D1C4FF-BEDD-49F1-BA75-4BB2BF16EB88}" sibTransId="{24F7E9B7-C70F-485C-B4E9-0976C5DD3284}"/>
    <dgm:cxn modelId="{E336F0D5-23BB-2541-80B1-09DC61DA0EE9}" type="presOf" srcId="{F5D3FA6C-98A5-4F19-92E3-760091D8B253}" destId="{4F962316-AD2A-674D-BC7C-C43B6D9CF757}" srcOrd="0" destOrd="0" presId="urn:microsoft.com/office/officeart/2005/8/layout/hierarchy1"/>
    <dgm:cxn modelId="{EE58638E-6E88-9743-851E-C35500EFB98A}" type="presParOf" srcId="{4D3CAA1E-0CC9-2845-931B-150E7B71E4B9}" destId="{8057DC24-DD00-7D42-BA7B-630C54C5D472}" srcOrd="0" destOrd="0" presId="urn:microsoft.com/office/officeart/2005/8/layout/hierarchy1"/>
    <dgm:cxn modelId="{DDAE3A8E-F9DA-894E-B917-435C06E56CAE}" type="presParOf" srcId="{8057DC24-DD00-7D42-BA7B-630C54C5D472}" destId="{09D9BFFC-9FD3-1743-9D96-8296D132317F}" srcOrd="0" destOrd="0" presId="urn:microsoft.com/office/officeart/2005/8/layout/hierarchy1"/>
    <dgm:cxn modelId="{F2259E70-97BC-734E-B89A-4C575A36EF5F}" type="presParOf" srcId="{09D9BFFC-9FD3-1743-9D96-8296D132317F}" destId="{78EAA02D-D7F6-034A-BFD3-1F274C7EDBD6}" srcOrd="0" destOrd="0" presId="urn:microsoft.com/office/officeart/2005/8/layout/hierarchy1"/>
    <dgm:cxn modelId="{6D21C0CA-2A0C-C749-AF1A-C591E62C78B7}" type="presParOf" srcId="{09D9BFFC-9FD3-1743-9D96-8296D132317F}" destId="{4F962316-AD2A-674D-BC7C-C43B6D9CF757}" srcOrd="1" destOrd="0" presId="urn:microsoft.com/office/officeart/2005/8/layout/hierarchy1"/>
    <dgm:cxn modelId="{E686F3E8-6837-7846-B187-BC4199B42DF3}" type="presParOf" srcId="{8057DC24-DD00-7D42-BA7B-630C54C5D472}" destId="{7A82E9BE-7832-BA47-A333-2DEEC992AC0E}" srcOrd="1" destOrd="0" presId="urn:microsoft.com/office/officeart/2005/8/layout/hierarchy1"/>
    <dgm:cxn modelId="{84DC801E-1587-DB43-AA40-EFC36A95FB2D}" type="presParOf" srcId="{7A82E9BE-7832-BA47-A333-2DEEC992AC0E}" destId="{8BF75216-86E5-A546-8A9A-BF087666A24E}" srcOrd="0" destOrd="0" presId="urn:microsoft.com/office/officeart/2005/8/layout/hierarchy1"/>
    <dgm:cxn modelId="{C7498BA1-7A6E-054E-A22E-BAB0B66B6716}" type="presParOf" srcId="{7A82E9BE-7832-BA47-A333-2DEEC992AC0E}" destId="{A3465D52-152F-154C-9C5D-C2F60E72FBDB}" srcOrd="1" destOrd="0" presId="urn:microsoft.com/office/officeart/2005/8/layout/hierarchy1"/>
    <dgm:cxn modelId="{7EF1A2F5-DE6A-4B40-80F2-876170DC378E}" type="presParOf" srcId="{A3465D52-152F-154C-9C5D-C2F60E72FBDB}" destId="{6A9AD362-2EE4-8B4D-96E7-36CCF26EB51B}" srcOrd="0" destOrd="0" presId="urn:microsoft.com/office/officeart/2005/8/layout/hierarchy1"/>
    <dgm:cxn modelId="{64CE0AE3-F93E-D146-B7E6-F5FB10C172C8}" type="presParOf" srcId="{6A9AD362-2EE4-8B4D-96E7-36CCF26EB51B}" destId="{9D7EABB6-033F-8540-A8A6-C873A7DEFE6B}" srcOrd="0" destOrd="0" presId="urn:microsoft.com/office/officeart/2005/8/layout/hierarchy1"/>
    <dgm:cxn modelId="{59B3D925-3FBF-954D-B3FD-CCB1DC811BCF}" type="presParOf" srcId="{6A9AD362-2EE4-8B4D-96E7-36CCF26EB51B}" destId="{C9A729DF-6433-494A-A9F5-3EB34A2F8675}" srcOrd="1" destOrd="0" presId="urn:microsoft.com/office/officeart/2005/8/layout/hierarchy1"/>
    <dgm:cxn modelId="{A9A66DAD-B638-7741-810B-9986492A18FD}" type="presParOf" srcId="{A3465D52-152F-154C-9C5D-C2F60E72FBDB}" destId="{FA410D4A-1312-404C-BF71-AC2E565BE9E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801FA8-D35E-426A-B1C1-9F2C86611EB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F20E8D-3AE5-438D-8681-E805510D2453}">
      <dgm:prSet custT="1"/>
      <dgm:spPr/>
      <dgm:t>
        <a:bodyPr/>
        <a:lstStyle/>
        <a:p>
          <a:r>
            <a:rPr lang="en-US" sz="2200" b="1" dirty="0"/>
            <a:t>ARIMA</a:t>
          </a:r>
          <a:r>
            <a:rPr lang="en-US" sz="2200" dirty="0"/>
            <a:t> model </a:t>
          </a:r>
          <a:r>
            <a:rPr lang="en-GB" sz="2200" dirty="0"/>
            <a:t>was more effective than LSTM models in forecasting stock prices</a:t>
          </a:r>
          <a:endParaRPr lang="en-US" sz="2200" dirty="0"/>
        </a:p>
      </dgm:t>
    </dgm:pt>
    <dgm:pt modelId="{CA9B26EB-DD3D-47C7-9565-528086A9B2A3}" type="parTrans" cxnId="{C3BCE686-109C-438F-8C78-48DD36BECE29}">
      <dgm:prSet/>
      <dgm:spPr/>
      <dgm:t>
        <a:bodyPr/>
        <a:lstStyle/>
        <a:p>
          <a:endParaRPr lang="en-US"/>
        </a:p>
      </dgm:t>
    </dgm:pt>
    <dgm:pt modelId="{3BF05C06-1148-4607-8165-14914DEB1089}" type="sibTrans" cxnId="{C3BCE686-109C-438F-8C78-48DD36BECE29}">
      <dgm:prSet/>
      <dgm:spPr/>
      <dgm:t>
        <a:bodyPr/>
        <a:lstStyle/>
        <a:p>
          <a:endParaRPr lang="en-US"/>
        </a:p>
      </dgm:t>
    </dgm:pt>
    <dgm:pt modelId="{188935A6-3664-4EF3-BB8C-539FF0B7A79F}">
      <dgm:prSet custT="1"/>
      <dgm:spPr/>
      <dgm:t>
        <a:bodyPr/>
        <a:lstStyle/>
        <a:p>
          <a:r>
            <a:rPr lang="en-GB" sz="2200" dirty="0"/>
            <a:t>Using </a:t>
          </a:r>
          <a:r>
            <a:rPr lang="en-GB" sz="2200" b="1" dirty="0"/>
            <a:t>Close</a:t>
          </a:r>
          <a:r>
            <a:rPr lang="en-GB" sz="2200" dirty="0"/>
            <a:t> price as a solo feature in ARIMA yielded more accurate forecasts than LSTM</a:t>
          </a:r>
          <a:endParaRPr lang="en-US" sz="2200" dirty="0"/>
        </a:p>
      </dgm:t>
    </dgm:pt>
    <dgm:pt modelId="{50B9B161-3477-4193-900F-3F7053C3B8DC}" type="parTrans" cxnId="{745F45FC-6805-48BE-B631-093302DC2EE5}">
      <dgm:prSet/>
      <dgm:spPr/>
      <dgm:t>
        <a:bodyPr/>
        <a:lstStyle/>
        <a:p>
          <a:endParaRPr lang="en-US"/>
        </a:p>
      </dgm:t>
    </dgm:pt>
    <dgm:pt modelId="{3ACA8C26-D450-4B90-A079-3DBC79D87BF5}" type="sibTrans" cxnId="{745F45FC-6805-48BE-B631-093302DC2EE5}">
      <dgm:prSet/>
      <dgm:spPr/>
      <dgm:t>
        <a:bodyPr/>
        <a:lstStyle/>
        <a:p>
          <a:endParaRPr lang="en-US"/>
        </a:p>
      </dgm:t>
    </dgm:pt>
    <dgm:pt modelId="{A9B64D61-A6CD-4E82-A316-FE964C98BF8F}">
      <dgm:prSet custT="1"/>
      <dgm:spPr/>
      <dgm:t>
        <a:bodyPr/>
        <a:lstStyle/>
        <a:p>
          <a:r>
            <a:rPr lang="en-GB" sz="2200" b="1" dirty="0"/>
            <a:t>ARIMA (0, 1, 0) </a:t>
          </a:r>
          <a:r>
            <a:rPr lang="en-GB" sz="2200" dirty="0"/>
            <a:t>was the best-performing model</a:t>
          </a:r>
          <a:endParaRPr lang="en-US" sz="2200" dirty="0"/>
        </a:p>
      </dgm:t>
    </dgm:pt>
    <dgm:pt modelId="{B164B0B5-B7DE-49F1-9158-A14F4A60DCAF}" type="parTrans" cxnId="{008A7E37-54FD-4FE4-9EDC-CC494E35672A}">
      <dgm:prSet/>
      <dgm:spPr/>
      <dgm:t>
        <a:bodyPr/>
        <a:lstStyle/>
        <a:p>
          <a:endParaRPr lang="en-US"/>
        </a:p>
      </dgm:t>
    </dgm:pt>
    <dgm:pt modelId="{C58DA459-A300-4896-818B-8E8C4F9E4357}" type="sibTrans" cxnId="{008A7E37-54FD-4FE4-9EDC-CC494E35672A}">
      <dgm:prSet/>
      <dgm:spPr/>
      <dgm:t>
        <a:bodyPr/>
        <a:lstStyle/>
        <a:p>
          <a:endParaRPr lang="en-US"/>
        </a:p>
      </dgm:t>
    </dgm:pt>
    <dgm:pt modelId="{23F771B6-8B0D-4892-8FDC-EB11A6F42524}">
      <dgm:prSet custT="1"/>
      <dgm:spPr/>
      <dgm:t>
        <a:bodyPr/>
        <a:lstStyle/>
        <a:p>
          <a:r>
            <a:rPr lang="en-GB" sz="2200" b="1" dirty="0"/>
            <a:t>One feature LSTM </a:t>
          </a:r>
          <a:r>
            <a:rPr lang="en-GB" sz="2200" dirty="0"/>
            <a:t>optimal parameters are 4-34 units and 100-150 epochs</a:t>
          </a:r>
          <a:endParaRPr lang="en-US" sz="2200" dirty="0"/>
        </a:p>
      </dgm:t>
    </dgm:pt>
    <dgm:pt modelId="{CEA2F783-34BD-4E6F-A74B-69027D4AB4AA}" type="parTrans" cxnId="{88C532ED-426B-48C8-AFBD-535EAF6F4FFB}">
      <dgm:prSet/>
      <dgm:spPr/>
      <dgm:t>
        <a:bodyPr/>
        <a:lstStyle/>
        <a:p>
          <a:endParaRPr lang="en-US"/>
        </a:p>
      </dgm:t>
    </dgm:pt>
    <dgm:pt modelId="{EE37D081-F722-4CF9-A0E6-E67FAD0BE279}" type="sibTrans" cxnId="{88C532ED-426B-48C8-AFBD-535EAF6F4FFB}">
      <dgm:prSet/>
      <dgm:spPr/>
      <dgm:t>
        <a:bodyPr/>
        <a:lstStyle/>
        <a:p>
          <a:endParaRPr lang="en-US"/>
        </a:p>
      </dgm:t>
    </dgm:pt>
    <dgm:pt modelId="{CA3A6EA5-1872-4DE1-AA7D-3D442A95547F}">
      <dgm:prSet custT="1"/>
      <dgm:spPr/>
      <dgm:t>
        <a:bodyPr/>
        <a:lstStyle/>
        <a:p>
          <a:r>
            <a:rPr lang="en-GB" sz="2200" b="1" dirty="0"/>
            <a:t>Two features LSTM </a:t>
          </a:r>
          <a:r>
            <a:rPr lang="en-GB" sz="2200" dirty="0"/>
            <a:t>optimal parameters are 50-80 units and 150 epochs</a:t>
          </a:r>
          <a:endParaRPr lang="en-US" sz="2200" dirty="0"/>
        </a:p>
      </dgm:t>
    </dgm:pt>
    <dgm:pt modelId="{2AD1801A-334B-47C0-B27A-59516DB7969B}" type="parTrans" cxnId="{5F23A3F8-07B6-445D-A8B8-ADE3356A263B}">
      <dgm:prSet/>
      <dgm:spPr/>
      <dgm:t>
        <a:bodyPr/>
        <a:lstStyle/>
        <a:p>
          <a:endParaRPr lang="en-US"/>
        </a:p>
      </dgm:t>
    </dgm:pt>
    <dgm:pt modelId="{C8796136-5535-4EB3-8400-7A936B2206FC}" type="sibTrans" cxnId="{5F23A3F8-07B6-445D-A8B8-ADE3356A263B}">
      <dgm:prSet/>
      <dgm:spPr/>
      <dgm:t>
        <a:bodyPr/>
        <a:lstStyle/>
        <a:p>
          <a:endParaRPr lang="en-US"/>
        </a:p>
      </dgm:t>
    </dgm:pt>
    <dgm:pt modelId="{97C04B5A-DF59-BE47-9C59-61AAB6DA25F1}" type="pres">
      <dgm:prSet presAssocID="{2A801FA8-D35E-426A-B1C1-9F2C86611EB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FC03D7F-A4A4-AA40-8E68-22CB59221D7B}" type="pres">
      <dgm:prSet presAssocID="{72F20E8D-3AE5-438D-8681-E805510D2453}" presName="hierRoot1" presStyleCnt="0"/>
      <dgm:spPr/>
    </dgm:pt>
    <dgm:pt modelId="{22F1E7D3-9605-154A-B40B-820AB8D5A465}" type="pres">
      <dgm:prSet presAssocID="{72F20E8D-3AE5-438D-8681-E805510D2453}" presName="composite" presStyleCnt="0"/>
      <dgm:spPr/>
    </dgm:pt>
    <dgm:pt modelId="{D17BF727-B098-EE4C-BC01-F315741AC381}" type="pres">
      <dgm:prSet presAssocID="{72F20E8D-3AE5-438D-8681-E805510D2453}" presName="background" presStyleLbl="node0" presStyleIdx="0" presStyleCnt="5"/>
      <dgm:spPr/>
    </dgm:pt>
    <dgm:pt modelId="{C410B7A7-85B8-6B4D-B506-F31DE5836F4E}" type="pres">
      <dgm:prSet presAssocID="{72F20E8D-3AE5-438D-8681-E805510D2453}" presName="text" presStyleLbl="fgAcc0" presStyleIdx="0" presStyleCnt="5" custScaleX="143435" custScaleY="258284">
        <dgm:presLayoutVars>
          <dgm:chPref val="3"/>
        </dgm:presLayoutVars>
      </dgm:prSet>
      <dgm:spPr/>
    </dgm:pt>
    <dgm:pt modelId="{524AA13F-6672-034C-8551-805831C23C5A}" type="pres">
      <dgm:prSet presAssocID="{72F20E8D-3AE5-438D-8681-E805510D2453}" presName="hierChild2" presStyleCnt="0"/>
      <dgm:spPr/>
    </dgm:pt>
    <dgm:pt modelId="{4D557FD1-3346-7845-A4F0-CE5E7612B915}" type="pres">
      <dgm:prSet presAssocID="{188935A6-3664-4EF3-BB8C-539FF0B7A79F}" presName="hierRoot1" presStyleCnt="0"/>
      <dgm:spPr/>
    </dgm:pt>
    <dgm:pt modelId="{DF6289BD-E59D-8148-9299-042D2977940B}" type="pres">
      <dgm:prSet presAssocID="{188935A6-3664-4EF3-BB8C-539FF0B7A79F}" presName="composite" presStyleCnt="0"/>
      <dgm:spPr/>
    </dgm:pt>
    <dgm:pt modelId="{5C2BDE38-AF39-5640-A0AE-9355134835F4}" type="pres">
      <dgm:prSet presAssocID="{188935A6-3664-4EF3-BB8C-539FF0B7A79F}" presName="background" presStyleLbl="node0" presStyleIdx="1" presStyleCnt="5"/>
      <dgm:spPr/>
    </dgm:pt>
    <dgm:pt modelId="{E3C72683-26D3-854A-A41F-A34E01BA75C1}" type="pres">
      <dgm:prSet presAssocID="{188935A6-3664-4EF3-BB8C-539FF0B7A79F}" presName="text" presStyleLbl="fgAcc0" presStyleIdx="1" presStyleCnt="5" custScaleX="143435" custScaleY="258284">
        <dgm:presLayoutVars>
          <dgm:chPref val="3"/>
        </dgm:presLayoutVars>
      </dgm:prSet>
      <dgm:spPr/>
    </dgm:pt>
    <dgm:pt modelId="{42E24D35-3C3A-4D4C-B6C4-48837F41A0B1}" type="pres">
      <dgm:prSet presAssocID="{188935A6-3664-4EF3-BB8C-539FF0B7A79F}" presName="hierChild2" presStyleCnt="0"/>
      <dgm:spPr/>
    </dgm:pt>
    <dgm:pt modelId="{71A397FC-B91E-124B-8A86-59D671F3A056}" type="pres">
      <dgm:prSet presAssocID="{A9B64D61-A6CD-4E82-A316-FE964C98BF8F}" presName="hierRoot1" presStyleCnt="0"/>
      <dgm:spPr/>
    </dgm:pt>
    <dgm:pt modelId="{1B3DA0E7-6468-B44D-9C0F-241B7BB10841}" type="pres">
      <dgm:prSet presAssocID="{A9B64D61-A6CD-4E82-A316-FE964C98BF8F}" presName="composite" presStyleCnt="0"/>
      <dgm:spPr/>
    </dgm:pt>
    <dgm:pt modelId="{2D99D2F3-F706-DA4A-9E09-6CBB5624C4B9}" type="pres">
      <dgm:prSet presAssocID="{A9B64D61-A6CD-4E82-A316-FE964C98BF8F}" presName="background" presStyleLbl="node0" presStyleIdx="2" presStyleCnt="5"/>
      <dgm:spPr/>
    </dgm:pt>
    <dgm:pt modelId="{4E23701E-1DA5-0B48-8A1F-6987C8D14128}" type="pres">
      <dgm:prSet presAssocID="{A9B64D61-A6CD-4E82-A316-FE964C98BF8F}" presName="text" presStyleLbl="fgAcc0" presStyleIdx="2" presStyleCnt="5" custScaleX="143435" custScaleY="258284">
        <dgm:presLayoutVars>
          <dgm:chPref val="3"/>
        </dgm:presLayoutVars>
      </dgm:prSet>
      <dgm:spPr/>
    </dgm:pt>
    <dgm:pt modelId="{5E5D45FA-6E7C-F24F-86A4-5D6CEBE6391D}" type="pres">
      <dgm:prSet presAssocID="{A9B64D61-A6CD-4E82-A316-FE964C98BF8F}" presName="hierChild2" presStyleCnt="0"/>
      <dgm:spPr/>
    </dgm:pt>
    <dgm:pt modelId="{80E89DE8-C59F-294E-A520-887562611E44}" type="pres">
      <dgm:prSet presAssocID="{23F771B6-8B0D-4892-8FDC-EB11A6F42524}" presName="hierRoot1" presStyleCnt="0"/>
      <dgm:spPr/>
    </dgm:pt>
    <dgm:pt modelId="{33688AA9-32DD-4442-A8F2-0CB11D1A7ADD}" type="pres">
      <dgm:prSet presAssocID="{23F771B6-8B0D-4892-8FDC-EB11A6F42524}" presName="composite" presStyleCnt="0"/>
      <dgm:spPr/>
    </dgm:pt>
    <dgm:pt modelId="{8CBF3238-1BC5-9A40-8A61-10598B790ECB}" type="pres">
      <dgm:prSet presAssocID="{23F771B6-8B0D-4892-8FDC-EB11A6F42524}" presName="background" presStyleLbl="node0" presStyleIdx="3" presStyleCnt="5"/>
      <dgm:spPr/>
    </dgm:pt>
    <dgm:pt modelId="{3A9A6F09-5496-AE4A-95DF-4DA3193B75BD}" type="pres">
      <dgm:prSet presAssocID="{23F771B6-8B0D-4892-8FDC-EB11A6F42524}" presName="text" presStyleLbl="fgAcc0" presStyleIdx="3" presStyleCnt="5" custScaleX="143435" custScaleY="258284">
        <dgm:presLayoutVars>
          <dgm:chPref val="3"/>
        </dgm:presLayoutVars>
      </dgm:prSet>
      <dgm:spPr/>
    </dgm:pt>
    <dgm:pt modelId="{300F6A96-101D-5B4D-AD3D-1496723D03EB}" type="pres">
      <dgm:prSet presAssocID="{23F771B6-8B0D-4892-8FDC-EB11A6F42524}" presName="hierChild2" presStyleCnt="0"/>
      <dgm:spPr/>
    </dgm:pt>
    <dgm:pt modelId="{00039DAA-7834-2441-81E5-6D453CD494B0}" type="pres">
      <dgm:prSet presAssocID="{CA3A6EA5-1872-4DE1-AA7D-3D442A95547F}" presName="hierRoot1" presStyleCnt="0"/>
      <dgm:spPr/>
    </dgm:pt>
    <dgm:pt modelId="{62DAC619-ED9F-344A-853B-C2CE97FDE59F}" type="pres">
      <dgm:prSet presAssocID="{CA3A6EA5-1872-4DE1-AA7D-3D442A95547F}" presName="composite" presStyleCnt="0"/>
      <dgm:spPr/>
    </dgm:pt>
    <dgm:pt modelId="{E171E469-2649-A143-B90F-10A275E7EA64}" type="pres">
      <dgm:prSet presAssocID="{CA3A6EA5-1872-4DE1-AA7D-3D442A95547F}" presName="background" presStyleLbl="node0" presStyleIdx="4" presStyleCnt="5"/>
      <dgm:spPr/>
    </dgm:pt>
    <dgm:pt modelId="{2E5DD59A-CF3C-4C4E-ACA3-1FE9B57EAA2C}" type="pres">
      <dgm:prSet presAssocID="{CA3A6EA5-1872-4DE1-AA7D-3D442A95547F}" presName="text" presStyleLbl="fgAcc0" presStyleIdx="4" presStyleCnt="5" custScaleX="143435" custScaleY="258284">
        <dgm:presLayoutVars>
          <dgm:chPref val="3"/>
        </dgm:presLayoutVars>
      </dgm:prSet>
      <dgm:spPr/>
    </dgm:pt>
    <dgm:pt modelId="{1D735C86-FB53-8742-8FD7-EEA88E325574}" type="pres">
      <dgm:prSet presAssocID="{CA3A6EA5-1872-4DE1-AA7D-3D442A95547F}" presName="hierChild2" presStyleCnt="0"/>
      <dgm:spPr/>
    </dgm:pt>
  </dgm:ptLst>
  <dgm:cxnLst>
    <dgm:cxn modelId="{50DCBC05-E657-7C46-9C99-2BB18FA02685}" type="presOf" srcId="{23F771B6-8B0D-4892-8FDC-EB11A6F42524}" destId="{3A9A6F09-5496-AE4A-95DF-4DA3193B75BD}" srcOrd="0" destOrd="0" presId="urn:microsoft.com/office/officeart/2005/8/layout/hierarchy1"/>
    <dgm:cxn modelId="{F3187D17-5760-6C43-8CEB-225709E901BD}" type="presOf" srcId="{CA3A6EA5-1872-4DE1-AA7D-3D442A95547F}" destId="{2E5DD59A-CF3C-4C4E-ACA3-1FE9B57EAA2C}" srcOrd="0" destOrd="0" presId="urn:microsoft.com/office/officeart/2005/8/layout/hierarchy1"/>
    <dgm:cxn modelId="{F2D14721-2626-774D-95D8-B611EB459165}" type="presOf" srcId="{188935A6-3664-4EF3-BB8C-539FF0B7A79F}" destId="{E3C72683-26D3-854A-A41F-A34E01BA75C1}" srcOrd="0" destOrd="0" presId="urn:microsoft.com/office/officeart/2005/8/layout/hierarchy1"/>
    <dgm:cxn modelId="{4FFE6126-1062-D743-9B00-ADE680F095C4}" type="presOf" srcId="{2A801FA8-D35E-426A-B1C1-9F2C86611EB1}" destId="{97C04B5A-DF59-BE47-9C59-61AAB6DA25F1}" srcOrd="0" destOrd="0" presId="urn:microsoft.com/office/officeart/2005/8/layout/hierarchy1"/>
    <dgm:cxn modelId="{E59BF62B-2617-8340-847D-2AF3ED9C1F1A}" type="presOf" srcId="{72F20E8D-3AE5-438D-8681-E805510D2453}" destId="{C410B7A7-85B8-6B4D-B506-F31DE5836F4E}" srcOrd="0" destOrd="0" presId="urn:microsoft.com/office/officeart/2005/8/layout/hierarchy1"/>
    <dgm:cxn modelId="{008A7E37-54FD-4FE4-9EDC-CC494E35672A}" srcId="{2A801FA8-D35E-426A-B1C1-9F2C86611EB1}" destId="{A9B64D61-A6CD-4E82-A316-FE964C98BF8F}" srcOrd="2" destOrd="0" parTransId="{B164B0B5-B7DE-49F1-9158-A14F4A60DCAF}" sibTransId="{C58DA459-A300-4896-818B-8E8C4F9E4357}"/>
    <dgm:cxn modelId="{C3BCE686-109C-438F-8C78-48DD36BECE29}" srcId="{2A801FA8-D35E-426A-B1C1-9F2C86611EB1}" destId="{72F20E8D-3AE5-438D-8681-E805510D2453}" srcOrd="0" destOrd="0" parTransId="{CA9B26EB-DD3D-47C7-9565-528086A9B2A3}" sibTransId="{3BF05C06-1148-4607-8165-14914DEB1089}"/>
    <dgm:cxn modelId="{A36C81A7-2565-5C41-ABD5-4707B09CE330}" type="presOf" srcId="{A9B64D61-A6CD-4E82-A316-FE964C98BF8F}" destId="{4E23701E-1DA5-0B48-8A1F-6987C8D14128}" srcOrd="0" destOrd="0" presId="urn:microsoft.com/office/officeart/2005/8/layout/hierarchy1"/>
    <dgm:cxn modelId="{88C532ED-426B-48C8-AFBD-535EAF6F4FFB}" srcId="{2A801FA8-D35E-426A-B1C1-9F2C86611EB1}" destId="{23F771B6-8B0D-4892-8FDC-EB11A6F42524}" srcOrd="3" destOrd="0" parTransId="{CEA2F783-34BD-4E6F-A74B-69027D4AB4AA}" sibTransId="{EE37D081-F722-4CF9-A0E6-E67FAD0BE279}"/>
    <dgm:cxn modelId="{5F23A3F8-07B6-445D-A8B8-ADE3356A263B}" srcId="{2A801FA8-D35E-426A-B1C1-9F2C86611EB1}" destId="{CA3A6EA5-1872-4DE1-AA7D-3D442A95547F}" srcOrd="4" destOrd="0" parTransId="{2AD1801A-334B-47C0-B27A-59516DB7969B}" sibTransId="{C8796136-5535-4EB3-8400-7A936B2206FC}"/>
    <dgm:cxn modelId="{745F45FC-6805-48BE-B631-093302DC2EE5}" srcId="{2A801FA8-D35E-426A-B1C1-9F2C86611EB1}" destId="{188935A6-3664-4EF3-BB8C-539FF0B7A79F}" srcOrd="1" destOrd="0" parTransId="{50B9B161-3477-4193-900F-3F7053C3B8DC}" sibTransId="{3ACA8C26-D450-4B90-A079-3DBC79D87BF5}"/>
    <dgm:cxn modelId="{A086C0F3-763F-F640-9C6D-245F3CA4BD6E}" type="presParOf" srcId="{97C04B5A-DF59-BE47-9C59-61AAB6DA25F1}" destId="{CFC03D7F-A4A4-AA40-8E68-22CB59221D7B}" srcOrd="0" destOrd="0" presId="urn:microsoft.com/office/officeart/2005/8/layout/hierarchy1"/>
    <dgm:cxn modelId="{57324181-2AC1-A341-8DA2-5A3DB7909953}" type="presParOf" srcId="{CFC03D7F-A4A4-AA40-8E68-22CB59221D7B}" destId="{22F1E7D3-9605-154A-B40B-820AB8D5A465}" srcOrd="0" destOrd="0" presId="urn:microsoft.com/office/officeart/2005/8/layout/hierarchy1"/>
    <dgm:cxn modelId="{6D8E73A6-6522-FC4C-BF52-54A0FF081E80}" type="presParOf" srcId="{22F1E7D3-9605-154A-B40B-820AB8D5A465}" destId="{D17BF727-B098-EE4C-BC01-F315741AC381}" srcOrd="0" destOrd="0" presId="urn:microsoft.com/office/officeart/2005/8/layout/hierarchy1"/>
    <dgm:cxn modelId="{324525EA-0981-FF43-A717-6003431DF8B3}" type="presParOf" srcId="{22F1E7D3-9605-154A-B40B-820AB8D5A465}" destId="{C410B7A7-85B8-6B4D-B506-F31DE5836F4E}" srcOrd="1" destOrd="0" presId="urn:microsoft.com/office/officeart/2005/8/layout/hierarchy1"/>
    <dgm:cxn modelId="{87A2A8B6-9D46-2340-A0BE-4849316134D1}" type="presParOf" srcId="{CFC03D7F-A4A4-AA40-8E68-22CB59221D7B}" destId="{524AA13F-6672-034C-8551-805831C23C5A}" srcOrd="1" destOrd="0" presId="urn:microsoft.com/office/officeart/2005/8/layout/hierarchy1"/>
    <dgm:cxn modelId="{56B69DA1-A2D3-9343-BC60-78F407B6BA47}" type="presParOf" srcId="{97C04B5A-DF59-BE47-9C59-61AAB6DA25F1}" destId="{4D557FD1-3346-7845-A4F0-CE5E7612B915}" srcOrd="1" destOrd="0" presId="urn:microsoft.com/office/officeart/2005/8/layout/hierarchy1"/>
    <dgm:cxn modelId="{9F10B753-56B6-1345-A8B9-109BB21178C6}" type="presParOf" srcId="{4D557FD1-3346-7845-A4F0-CE5E7612B915}" destId="{DF6289BD-E59D-8148-9299-042D2977940B}" srcOrd="0" destOrd="0" presId="urn:microsoft.com/office/officeart/2005/8/layout/hierarchy1"/>
    <dgm:cxn modelId="{7CB5BB38-6AB0-B44D-ACB9-10BD921F1C96}" type="presParOf" srcId="{DF6289BD-E59D-8148-9299-042D2977940B}" destId="{5C2BDE38-AF39-5640-A0AE-9355134835F4}" srcOrd="0" destOrd="0" presId="urn:microsoft.com/office/officeart/2005/8/layout/hierarchy1"/>
    <dgm:cxn modelId="{29410A8E-69E6-A842-A89B-33A438C45F4E}" type="presParOf" srcId="{DF6289BD-E59D-8148-9299-042D2977940B}" destId="{E3C72683-26D3-854A-A41F-A34E01BA75C1}" srcOrd="1" destOrd="0" presId="urn:microsoft.com/office/officeart/2005/8/layout/hierarchy1"/>
    <dgm:cxn modelId="{5A67355B-A44E-7645-B2CC-10F565C7CDD4}" type="presParOf" srcId="{4D557FD1-3346-7845-A4F0-CE5E7612B915}" destId="{42E24D35-3C3A-4D4C-B6C4-48837F41A0B1}" srcOrd="1" destOrd="0" presId="urn:microsoft.com/office/officeart/2005/8/layout/hierarchy1"/>
    <dgm:cxn modelId="{09C97D1C-2D61-5F42-8F89-7CA091548A5E}" type="presParOf" srcId="{97C04B5A-DF59-BE47-9C59-61AAB6DA25F1}" destId="{71A397FC-B91E-124B-8A86-59D671F3A056}" srcOrd="2" destOrd="0" presId="urn:microsoft.com/office/officeart/2005/8/layout/hierarchy1"/>
    <dgm:cxn modelId="{90E50563-A1B4-FA4C-92C1-84A62D14DF78}" type="presParOf" srcId="{71A397FC-B91E-124B-8A86-59D671F3A056}" destId="{1B3DA0E7-6468-B44D-9C0F-241B7BB10841}" srcOrd="0" destOrd="0" presId="urn:microsoft.com/office/officeart/2005/8/layout/hierarchy1"/>
    <dgm:cxn modelId="{BDB5275A-F5B0-FC42-9191-59202EF38820}" type="presParOf" srcId="{1B3DA0E7-6468-B44D-9C0F-241B7BB10841}" destId="{2D99D2F3-F706-DA4A-9E09-6CBB5624C4B9}" srcOrd="0" destOrd="0" presId="urn:microsoft.com/office/officeart/2005/8/layout/hierarchy1"/>
    <dgm:cxn modelId="{D2481525-0B74-A84A-9DC5-DD243FDDC103}" type="presParOf" srcId="{1B3DA0E7-6468-B44D-9C0F-241B7BB10841}" destId="{4E23701E-1DA5-0B48-8A1F-6987C8D14128}" srcOrd="1" destOrd="0" presId="urn:microsoft.com/office/officeart/2005/8/layout/hierarchy1"/>
    <dgm:cxn modelId="{C01E2E29-52E7-1E42-86D7-1A6FACE8348C}" type="presParOf" srcId="{71A397FC-B91E-124B-8A86-59D671F3A056}" destId="{5E5D45FA-6E7C-F24F-86A4-5D6CEBE6391D}" srcOrd="1" destOrd="0" presId="urn:microsoft.com/office/officeart/2005/8/layout/hierarchy1"/>
    <dgm:cxn modelId="{8268BCCD-1894-7D43-AF53-34EC346F0554}" type="presParOf" srcId="{97C04B5A-DF59-BE47-9C59-61AAB6DA25F1}" destId="{80E89DE8-C59F-294E-A520-887562611E44}" srcOrd="3" destOrd="0" presId="urn:microsoft.com/office/officeart/2005/8/layout/hierarchy1"/>
    <dgm:cxn modelId="{CA1AE2BC-1D1D-B043-9B24-D8F1F42C6F9F}" type="presParOf" srcId="{80E89DE8-C59F-294E-A520-887562611E44}" destId="{33688AA9-32DD-4442-A8F2-0CB11D1A7ADD}" srcOrd="0" destOrd="0" presId="urn:microsoft.com/office/officeart/2005/8/layout/hierarchy1"/>
    <dgm:cxn modelId="{EAB14D3E-46A5-E447-8EC1-E0480398624E}" type="presParOf" srcId="{33688AA9-32DD-4442-A8F2-0CB11D1A7ADD}" destId="{8CBF3238-1BC5-9A40-8A61-10598B790ECB}" srcOrd="0" destOrd="0" presId="urn:microsoft.com/office/officeart/2005/8/layout/hierarchy1"/>
    <dgm:cxn modelId="{EB8941A1-1EB0-6C4A-85EB-8B2D2D2E22E0}" type="presParOf" srcId="{33688AA9-32DD-4442-A8F2-0CB11D1A7ADD}" destId="{3A9A6F09-5496-AE4A-95DF-4DA3193B75BD}" srcOrd="1" destOrd="0" presId="urn:microsoft.com/office/officeart/2005/8/layout/hierarchy1"/>
    <dgm:cxn modelId="{9A5A3F35-BD28-7F4E-BA4A-EC213D1A2F84}" type="presParOf" srcId="{80E89DE8-C59F-294E-A520-887562611E44}" destId="{300F6A96-101D-5B4D-AD3D-1496723D03EB}" srcOrd="1" destOrd="0" presId="urn:microsoft.com/office/officeart/2005/8/layout/hierarchy1"/>
    <dgm:cxn modelId="{296E3054-873A-6B4D-AAFD-2460554F0C2F}" type="presParOf" srcId="{97C04B5A-DF59-BE47-9C59-61AAB6DA25F1}" destId="{00039DAA-7834-2441-81E5-6D453CD494B0}" srcOrd="4" destOrd="0" presId="urn:microsoft.com/office/officeart/2005/8/layout/hierarchy1"/>
    <dgm:cxn modelId="{78B4D842-22D9-3C44-AA5B-3D18F2280FFF}" type="presParOf" srcId="{00039DAA-7834-2441-81E5-6D453CD494B0}" destId="{62DAC619-ED9F-344A-853B-C2CE97FDE59F}" srcOrd="0" destOrd="0" presId="urn:microsoft.com/office/officeart/2005/8/layout/hierarchy1"/>
    <dgm:cxn modelId="{7CCE1203-2219-BE43-895B-70522C0C5073}" type="presParOf" srcId="{62DAC619-ED9F-344A-853B-C2CE97FDE59F}" destId="{E171E469-2649-A143-B90F-10A275E7EA64}" srcOrd="0" destOrd="0" presId="urn:microsoft.com/office/officeart/2005/8/layout/hierarchy1"/>
    <dgm:cxn modelId="{BAC29822-E5CF-1D41-85A7-2DCE52362E86}" type="presParOf" srcId="{62DAC619-ED9F-344A-853B-C2CE97FDE59F}" destId="{2E5DD59A-CF3C-4C4E-ACA3-1FE9B57EAA2C}" srcOrd="1" destOrd="0" presId="urn:microsoft.com/office/officeart/2005/8/layout/hierarchy1"/>
    <dgm:cxn modelId="{A47BB512-8784-D94C-B245-0CD3573A6B91}" type="presParOf" srcId="{00039DAA-7834-2441-81E5-6D453CD494B0}" destId="{1D735C86-FB53-8742-8FD7-EEA88E32557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7051812-F38B-4543-A48F-6DA438DBCD2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B85ADD6-12C1-49CF-B4F2-89635EDA0584}">
      <dgm:prSet custT="1"/>
      <dgm:spPr/>
      <dgm:t>
        <a:bodyPr/>
        <a:lstStyle/>
        <a:p>
          <a:r>
            <a:rPr lang="en-GB" sz="2400" dirty="0"/>
            <a:t>Findings are specific to the Spanish banking sector and may not apply to other markets. </a:t>
          </a:r>
          <a:endParaRPr lang="en-US" sz="2400" dirty="0"/>
        </a:p>
      </dgm:t>
    </dgm:pt>
    <dgm:pt modelId="{A962B123-2530-4412-942D-B512F691A742}" type="parTrans" cxnId="{76E3DBEB-C81E-44ED-ACE2-AD414364C3E0}">
      <dgm:prSet/>
      <dgm:spPr/>
      <dgm:t>
        <a:bodyPr/>
        <a:lstStyle/>
        <a:p>
          <a:endParaRPr lang="en-US" sz="1400"/>
        </a:p>
      </dgm:t>
    </dgm:pt>
    <dgm:pt modelId="{68C25C1C-D1DB-458E-A34E-6609CD0BD220}" type="sibTrans" cxnId="{76E3DBEB-C81E-44ED-ACE2-AD414364C3E0}">
      <dgm:prSet/>
      <dgm:spPr/>
      <dgm:t>
        <a:bodyPr/>
        <a:lstStyle/>
        <a:p>
          <a:endParaRPr lang="en-US" sz="1400"/>
        </a:p>
      </dgm:t>
    </dgm:pt>
    <dgm:pt modelId="{61655F51-FEB2-470E-A244-E620DC6A3400}">
      <dgm:prSet custT="1"/>
      <dgm:spPr/>
      <dgm:t>
        <a:bodyPr/>
        <a:lstStyle/>
        <a:p>
          <a:r>
            <a:rPr lang="en-GB" sz="2400" dirty="0"/>
            <a:t>Historical data usage may not fully capture future market changes, affecting accuracy.</a:t>
          </a:r>
          <a:endParaRPr lang="en-US" sz="2400" dirty="0"/>
        </a:p>
      </dgm:t>
    </dgm:pt>
    <dgm:pt modelId="{AF69743A-97CB-425A-A3D7-0070FFC71114}" type="parTrans" cxnId="{B8DC0139-424B-4FAC-812A-D1B6BD37AC04}">
      <dgm:prSet/>
      <dgm:spPr/>
      <dgm:t>
        <a:bodyPr/>
        <a:lstStyle/>
        <a:p>
          <a:endParaRPr lang="en-US" sz="1400"/>
        </a:p>
      </dgm:t>
    </dgm:pt>
    <dgm:pt modelId="{52A7D3EA-0F50-4005-B8D2-AF6644E4AED3}" type="sibTrans" cxnId="{B8DC0139-424B-4FAC-812A-D1B6BD37AC04}">
      <dgm:prSet/>
      <dgm:spPr/>
      <dgm:t>
        <a:bodyPr/>
        <a:lstStyle/>
        <a:p>
          <a:endParaRPr lang="en-US" sz="1400"/>
        </a:p>
      </dgm:t>
    </dgm:pt>
    <dgm:pt modelId="{7C7E50C5-FFE8-7045-8712-F7309573550C}" type="pres">
      <dgm:prSet presAssocID="{E7051812-F38B-4543-A48F-6DA438DBCD2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C37C7A-50B8-994B-B68A-9ABA0EAFB385}" type="pres">
      <dgm:prSet presAssocID="{DB85ADD6-12C1-49CF-B4F2-89635EDA0584}" presName="hierRoot1" presStyleCnt="0"/>
      <dgm:spPr/>
    </dgm:pt>
    <dgm:pt modelId="{04720245-F2BA-6E4E-84CE-3A622333AA23}" type="pres">
      <dgm:prSet presAssocID="{DB85ADD6-12C1-49CF-B4F2-89635EDA0584}" presName="composite" presStyleCnt="0"/>
      <dgm:spPr/>
    </dgm:pt>
    <dgm:pt modelId="{BC3A1C88-F1C9-AF4F-9A67-51116ED4C046}" type="pres">
      <dgm:prSet presAssocID="{DB85ADD6-12C1-49CF-B4F2-89635EDA0584}" presName="background" presStyleLbl="node0" presStyleIdx="0" presStyleCnt="2"/>
      <dgm:spPr/>
    </dgm:pt>
    <dgm:pt modelId="{62608E5F-C64F-CD4A-9BFE-ECD0CF6A3797}" type="pres">
      <dgm:prSet presAssocID="{DB85ADD6-12C1-49CF-B4F2-89635EDA0584}" presName="text" presStyleLbl="fgAcc0" presStyleIdx="0" presStyleCnt="2">
        <dgm:presLayoutVars>
          <dgm:chPref val="3"/>
        </dgm:presLayoutVars>
      </dgm:prSet>
      <dgm:spPr/>
    </dgm:pt>
    <dgm:pt modelId="{2F5D088F-BFF2-B440-BE0A-0A1072884F2F}" type="pres">
      <dgm:prSet presAssocID="{DB85ADD6-12C1-49CF-B4F2-89635EDA0584}" presName="hierChild2" presStyleCnt="0"/>
      <dgm:spPr/>
    </dgm:pt>
    <dgm:pt modelId="{FFB71CB1-1060-DF48-9504-289AE07203FF}" type="pres">
      <dgm:prSet presAssocID="{61655F51-FEB2-470E-A244-E620DC6A3400}" presName="hierRoot1" presStyleCnt="0"/>
      <dgm:spPr/>
    </dgm:pt>
    <dgm:pt modelId="{C91A7737-167A-7E41-AD4D-5552DB41BC80}" type="pres">
      <dgm:prSet presAssocID="{61655F51-FEB2-470E-A244-E620DC6A3400}" presName="composite" presStyleCnt="0"/>
      <dgm:spPr/>
    </dgm:pt>
    <dgm:pt modelId="{7B0FE92E-0D01-8B46-85EE-B06D97214815}" type="pres">
      <dgm:prSet presAssocID="{61655F51-FEB2-470E-A244-E620DC6A3400}" presName="background" presStyleLbl="node0" presStyleIdx="1" presStyleCnt="2"/>
      <dgm:spPr/>
    </dgm:pt>
    <dgm:pt modelId="{AD083057-FB0B-264E-A5E3-77CBAFDB810A}" type="pres">
      <dgm:prSet presAssocID="{61655F51-FEB2-470E-A244-E620DC6A3400}" presName="text" presStyleLbl="fgAcc0" presStyleIdx="1" presStyleCnt="2">
        <dgm:presLayoutVars>
          <dgm:chPref val="3"/>
        </dgm:presLayoutVars>
      </dgm:prSet>
      <dgm:spPr/>
    </dgm:pt>
    <dgm:pt modelId="{EE9AC69C-BC6C-FA43-8F0C-D53092D0140A}" type="pres">
      <dgm:prSet presAssocID="{61655F51-FEB2-470E-A244-E620DC6A3400}" presName="hierChild2" presStyleCnt="0"/>
      <dgm:spPr/>
    </dgm:pt>
  </dgm:ptLst>
  <dgm:cxnLst>
    <dgm:cxn modelId="{B8DC0139-424B-4FAC-812A-D1B6BD37AC04}" srcId="{E7051812-F38B-4543-A48F-6DA438DBCD22}" destId="{61655F51-FEB2-470E-A244-E620DC6A3400}" srcOrd="1" destOrd="0" parTransId="{AF69743A-97CB-425A-A3D7-0070FFC71114}" sibTransId="{52A7D3EA-0F50-4005-B8D2-AF6644E4AED3}"/>
    <dgm:cxn modelId="{1A216A41-6CCF-5F4B-84B8-A41E0C7CBBCB}" type="presOf" srcId="{61655F51-FEB2-470E-A244-E620DC6A3400}" destId="{AD083057-FB0B-264E-A5E3-77CBAFDB810A}" srcOrd="0" destOrd="0" presId="urn:microsoft.com/office/officeart/2005/8/layout/hierarchy1"/>
    <dgm:cxn modelId="{6661904B-4CF1-8A4D-880C-00F09ACC3DD6}" type="presOf" srcId="{DB85ADD6-12C1-49CF-B4F2-89635EDA0584}" destId="{62608E5F-C64F-CD4A-9BFE-ECD0CF6A3797}" srcOrd="0" destOrd="0" presId="urn:microsoft.com/office/officeart/2005/8/layout/hierarchy1"/>
    <dgm:cxn modelId="{76E3DBEB-C81E-44ED-ACE2-AD414364C3E0}" srcId="{E7051812-F38B-4543-A48F-6DA438DBCD22}" destId="{DB85ADD6-12C1-49CF-B4F2-89635EDA0584}" srcOrd="0" destOrd="0" parTransId="{A962B123-2530-4412-942D-B512F691A742}" sibTransId="{68C25C1C-D1DB-458E-A34E-6609CD0BD220}"/>
    <dgm:cxn modelId="{EEE420EE-464D-2E43-9618-9DE0C5C02D24}" type="presOf" srcId="{E7051812-F38B-4543-A48F-6DA438DBCD22}" destId="{7C7E50C5-FFE8-7045-8712-F7309573550C}" srcOrd="0" destOrd="0" presId="urn:microsoft.com/office/officeart/2005/8/layout/hierarchy1"/>
    <dgm:cxn modelId="{447B575D-2A21-B34F-9AF8-E7636F0FF59B}" type="presParOf" srcId="{7C7E50C5-FFE8-7045-8712-F7309573550C}" destId="{63C37C7A-50B8-994B-B68A-9ABA0EAFB385}" srcOrd="0" destOrd="0" presId="urn:microsoft.com/office/officeart/2005/8/layout/hierarchy1"/>
    <dgm:cxn modelId="{A5BDD549-0F00-A04E-B4ED-4AF7CD6383FC}" type="presParOf" srcId="{63C37C7A-50B8-994B-B68A-9ABA0EAFB385}" destId="{04720245-F2BA-6E4E-84CE-3A622333AA23}" srcOrd="0" destOrd="0" presId="urn:microsoft.com/office/officeart/2005/8/layout/hierarchy1"/>
    <dgm:cxn modelId="{990380BE-6B81-4F4A-8B2F-42689583DF13}" type="presParOf" srcId="{04720245-F2BA-6E4E-84CE-3A622333AA23}" destId="{BC3A1C88-F1C9-AF4F-9A67-51116ED4C046}" srcOrd="0" destOrd="0" presId="urn:microsoft.com/office/officeart/2005/8/layout/hierarchy1"/>
    <dgm:cxn modelId="{557837A0-EF0A-AD4A-8F58-38ABC6FADAF7}" type="presParOf" srcId="{04720245-F2BA-6E4E-84CE-3A622333AA23}" destId="{62608E5F-C64F-CD4A-9BFE-ECD0CF6A3797}" srcOrd="1" destOrd="0" presId="urn:microsoft.com/office/officeart/2005/8/layout/hierarchy1"/>
    <dgm:cxn modelId="{577C69AC-D745-FA47-94CE-FB46DC30F53E}" type="presParOf" srcId="{63C37C7A-50B8-994B-B68A-9ABA0EAFB385}" destId="{2F5D088F-BFF2-B440-BE0A-0A1072884F2F}" srcOrd="1" destOrd="0" presId="urn:microsoft.com/office/officeart/2005/8/layout/hierarchy1"/>
    <dgm:cxn modelId="{EF73B67D-68E1-924B-8105-91A614AE1A97}" type="presParOf" srcId="{7C7E50C5-FFE8-7045-8712-F7309573550C}" destId="{FFB71CB1-1060-DF48-9504-289AE07203FF}" srcOrd="1" destOrd="0" presId="urn:microsoft.com/office/officeart/2005/8/layout/hierarchy1"/>
    <dgm:cxn modelId="{05A3B3F3-8068-CF42-913C-8B2BED4C1617}" type="presParOf" srcId="{FFB71CB1-1060-DF48-9504-289AE07203FF}" destId="{C91A7737-167A-7E41-AD4D-5552DB41BC80}" srcOrd="0" destOrd="0" presId="urn:microsoft.com/office/officeart/2005/8/layout/hierarchy1"/>
    <dgm:cxn modelId="{E30EF51C-7949-5145-860C-3D5377C9195A}" type="presParOf" srcId="{C91A7737-167A-7E41-AD4D-5552DB41BC80}" destId="{7B0FE92E-0D01-8B46-85EE-B06D97214815}" srcOrd="0" destOrd="0" presId="urn:microsoft.com/office/officeart/2005/8/layout/hierarchy1"/>
    <dgm:cxn modelId="{24A42EFC-DDD2-D147-95B4-B925BE3EC2CA}" type="presParOf" srcId="{C91A7737-167A-7E41-AD4D-5552DB41BC80}" destId="{AD083057-FB0B-264E-A5E3-77CBAFDB810A}" srcOrd="1" destOrd="0" presId="urn:microsoft.com/office/officeart/2005/8/layout/hierarchy1"/>
    <dgm:cxn modelId="{353B7CC2-F77B-854A-BEAE-057DC1B08FFD}" type="presParOf" srcId="{FFB71CB1-1060-DF48-9504-289AE07203FF}" destId="{EE9AC69C-BC6C-FA43-8F0C-D53092D014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EEFD8-A88B-4274-9479-F641AB4CCF4C}">
      <dsp:nvSpPr>
        <dsp:cNvPr id="0" name=""/>
        <dsp:cNvSpPr/>
      </dsp:nvSpPr>
      <dsp:spPr>
        <a:xfrm>
          <a:off x="143648" y="1829420"/>
          <a:ext cx="1555315" cy="15553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5A5D9-874F-4CB5-92F7-777A5F0FB17C}">
      <dsp:nvSpPr>
        <dsp:cNvPr id="0" name=""/>
        <dsp:cNvSpPr/>
      </dsp:nvSpPr>
      <dsp:spPr>
        <a:xfrm>
          <a:off x="470265" y="2156037"/>
          <a:ext cx="902082" cy="9020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3D302-E9A9-4CF0-B78D-9D1C8FBEC4D0}">
      <dsp:nvSpPr>
        <dsp:cNvPr id="0" name=""/>
        <dsp:cNvSpPr/>
      </dsp:nvSpPr>
      <dsp:spPr>
        <a:xfrm>
          <a:off x="2032245" y="1829420"/>
          <a:ext cx="3666099" cy="155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0" kern="1200" dirty="0"/>
            <a:t>Autoregressive Integrated Moving Average (ARIMA) </a:t>
          </a:r>
          <a:r>
            <a:rPr lang="en-GB" sz="2200" b="0" i="0" kern="1200" dirty="0"/>
            <a:t>model is a statistical model that leverages time series data to forecast future trends.</a:t>
          </a:r>
          <a:endParaRPr lang="en-US" sz="2200" b="0" kern="1200" dirty="0"/>
        </a:p>
      </dsp:txBody>
      <dsp:txXfrm>
        <a:off x="2032245" y="1829420"/>
        <a:ext cx="3666099" cy="1555315"/>
      </dsp:txXfrm>
    </dsp:sp>
    <dsp:sp modelId="{140DDFC0-9F32-4A0A-9112-5FBF46F80632}">
      <dsp:nvSpPr>
        <dsp:cNvPr id="0" name=""/>
        <dsp:cNvSpPr/>
      </dsp:nvSpPr>
      <dsp:spPr>
        <a:xfrm>
          <a:off x="6337135" y="1829420"/>
          <a:ext cx="1555315" cy="15553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975C9C-41CA-4D3C-A338-BE180060EB52}">
      <dsp:nvSpPr>
        <dsp:cNvPr id="0" name=""/>
        <dsp:cNvSpPr/>
      </dsp:nvSpPr>
      <dsp:spPr>
        <a:xfrm>
          <a:off x="6663751" y="2156037"/>
          <a:ext cx="902082" cy="9020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9F7F5-204A-41CE-8C64-D306510A0D3E}">
      <dsp:nvSpPr>
        <dsp:cNvPr id="0" name=""/>
        <dsp:cNvSpPr/>
      </dsp:nvSpPr>
      <dsp:spPr>
        <a:xfrm>
          <a:off x="8238087" y="1903562"/>
          <a:ext cx="3666099" cy="15553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i="0" kern="1200" dirty="0"/>
            <a:t>Long-Short-Term-Memory (LSTM) </a:t>
          </a:r>
          <a:r>
            <a:rPr lang="en-GB" sz="2200" b="0" i="0" kern="1200" dirty="0"/>
            <a:t>model is a subtype of Recurrent Neural Networks used for sequence data, an essential aspect of financial time series.</a:t>
          </a:r>
          <a:endParaRPr lang="en-US" sz="2200" kern="1200" dirty="0"/>
        </a:p>
      </dsp:txBody>
      <dsp:txXfrm>
        <a:off x="8238087" y="1903562"/>
        <a:ext cx="3666099" cy="15553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C9F48E-8803-CF4E-A599-F2019C9C6DCD}">
      <dsp:nvSpPr>
        <dsp:cNvPr id="0" name=""/>
        <dsp:cNvSpPr/>
      </dsp:nvSpPr>
      <dsp:spPr>
        <a:xfrm>
          <a:off x="7024" y="1068389"/>
          <a:ext cx="2593910" cy="2900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F167D-DD31-B64F-98A5-08A3A083375C}">
      <dsp:nvSpPr>
        <dsp:cNvPr id="0" name=""/>
        <dsp:cNvSpPr/>
      </dsp:nvSpPr>
      <dsp:spPr>
        <a:xfrm>
          <a:off x="264496" y="1312988"/>
          <a:ext cx="2593910" cy="2900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b="1" kern="1200" dirty="0"/>
            <a:t>Intersecting Domains</a:t>
          </a:r>
          <a:r>
            <a:rPr lang="en-GB" sz="2200" kern="1200" dirty="0"/>
            <a:t>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kern="1200" dirty="0"/>
            <a:t> </a:t>
          </a:r>
          <a:r>
            <a:rPr lang="en-GB" sz="2200" kern="1200" cap="none" dirty="0"/>
            <a:t>combines economics, mathematics, and technology</a:t>
          </a:r>
          <a:endParaRPr lang="en-US" sz="2200" kern="1200" dirty="0"/>
        </a:p>
      </dsp:txBody>
      <dsp:txXfrm>
        <a:off x="340469" y="1388961"/>
        <a:ext cx="2441964" cy="2748720"/>
      </dsp:txXfrm>
    </dsp:sp>
    <dsp:sp modelId="{D6436CB3-AAB4-FD48-8BCA-93803B01C0A6}">
      <dsp:nvSpPr>
        <dsp:cNvPr id="0" name=""/>
        <dsp:cNvSpPr/>
      </dsp:nvSpPr>
      <dsp:spPr>
        <a:xfrm>
          <a:off x="3115879" y="1068389"/>
          <a:ext cx="2593910" cy="2900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AD2AB-70D9-6E4C-822D-691CFC80856A}">
      <dsp:nvSpPr>
        <dsp:cNvPr id="0" name=""/>
        <dsp:cNvSpPr/>
      </dsp:nvSpPr>
      <dsp:spPr>
        <a:xfrm>
          <a:off x="3373352" y="1312988"/>
          <a:ext cx="2593910" cy="2900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b="1" kern="1200" dirty="0"/>
            <a:t>Focus Area</a:t>
          </a:r>
          <a:r>
            <a:rPr lang="en-GB" sz="2200" kern="1200" dirty="0"/>
            <a:t>: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kern="1200" cap="none" dirty="0"/>
            <a:t>targets the Spanish banking sector, a crucial part of the global financial system.</a:t>
          </a:r>
          <a:endParaRPr lang="en-US" sz="2200" kern="1200" cap="none" dirty="0"/>
        </a:p>
      </dsp:txBody>
      <dsp:txXfrm>
        <a:off x="3449325" y="1388961"/>
        <a:ext cx="2441964" cy="2748720"/>
      </dsp:txXfrm>
    </dsp:sp>
    <dsp:sp modelId="{A101AB54-E471-E740-8309-41CF495F5373}">
      <dsp:nvSpPr>
        <dsp:cNvPr id="0" name=""/>
        <dsp:cNvSpPr/>
      </dsp:nvSpPr>
      <dsp:spPr>
        <a:xfrm>
          <a:off x="6224735" y="1068389"/>
          <a:ext cx="2593910" cy="2900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CCD0C-DD77-DB46-B58D-2814434A8EF8}">
      <dsp:nvSpPr>
        <dsp:cNvPr id="0" name=""/>
        <dsp:cNvSpPr/>
      </dsp:nvSpPr>
      <dsp:spPr>
        <a:xfrm>
          <a:off x="6482207" y="1312988"/>
          <a:ext cx="2593910" cy="2900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b="1" kern="1200" dirty="0"/>
            <a:t>Comparative Analysis</a:t>
          </a:r>
          <a:r>
            <a:rPr lang="en-GB" sz="2200" kern="1200" dirty="0"/>
            <a:t>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kern="1200" dirty="0"/>
            <a:t> </a:t>
          </a:r>
          <a:r>
            <a:rPr lang="en-GB" sz="2200" kern="1200" cap="none" dirty="0"/>
            <a:t>explores ARIMA and LSTM models.</a:t>
          </a:r>
          <a:endParaRPr lang="en-US" sz="2200" kern="1200" dirty="0"/>
        </a:p>
      </dsp:txBody>
      <dsp:txXfrm>
        <a:off x="6558180" y="1388961"/>
        <a:ext cx="2441964" cy="2748720"/>
      </dsp:txXfrm>
    </dsp:sp>
    <dsp:sp modelId="{AAA1BAEF-9106-F745-BFE3-59D2BEC36B02}">
      <dsp:nvSpPr>
        <dsp:cNvPr id="0" name=""/>
        <dsp:cNvSpPr/>
      </dsp:nvSpPr>
      <dsp:spPr>
        <a:xfrm>
          <a:off x="9333590" y="1068389"/>
          <a:ext cx="2593910" cy="29006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2BD93-666B-6E48-A7D7-4EFC370CB197}">
      <dsp:nvSpPr>
        <dsp:cNvPr id="0" name=""/>
        <dsp:cNvSpPr/>
      </dsp:nvSpPr>
      <dsp:spPr>
        <a:xfrm>
          <a:off x="9591063" y="1312988"/>
          <a:ext cx="2593910" cy="290066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b="1" kern="1200" dirty="0"/>
            <a:t>Novelty</a:t>
          </a:r>
          <a:r>
            <a:rPr lang="en-GB" sz="2200" kern="1200" dirty="0"/>
            <a:t>: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200" kern="1200" dirty="0"/>
            <a:t> </a:t>
          </a:r>
          <a:r>
            <a:rPr lang="en-GB" sz="2200" kern="1200" cap="none" dirty="0"/>
            <a:t>first to examine these predictive models in the context of Spanish banks</a:t>
          </a:r>
          <a:endParaRPr lang="en-US" sz="2200" kern="1200" dirty="0"/>
        </a:p>
      </dsp:txBody>
      <dsp:txXfrm>
        <a:off x="9667036" y="1388961"/>
        <a:ext cx="2441964" cy="2748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75216-86E5-A546-8A9A-BF087666A24E}">
      <dsp:nvSpPr>
        <dsp:cNvPr id="0" name=""/>
        <dsp:cNvSpPr/>
      </dsp:nvSpPr>
      <dsp:spPr>
        <a:xfrm>
          <a:off x="1572361" y="1413021"/>
          <a:ext cx="91440" cy="6463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63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AA02D-D7F6-034A-BFD3-1F274C7EDBD6}">
      <dsp:nvSpPr>
        <dsp:cNvPr id="0" name=""/>
        <dsp:cNvSpPr/>
      </dsp:nvSpPr>
      <dsp:spPr>
        <a:xfrm>
          <a:off x="506819" y="1719"/>
          <a:ext cx="2222523" cy="141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62316-AD2A-674D-BC7C-C43B6D9CF757}">
      <dsp:nvSpPr>
        <dsp:cNvPr id="0" name=""/>
        <dsp:cNvSpPr/>
      </dsp:nvSpPr>
      <dsp:spPr>
        <a:xfrm>
          <a:off x="753766" y="236318"/>
          <a:ext cx="2222523" cy="14113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ARIMA Model</a:t>
          </a:r>
          <a:endParaRPr lang="en-US" sz="2400" kern="1200" dirty="0"/>
        </a:p>
      </dsp:txBody>
      <dsp:txXfrm>
        <a:off x="795102" y="277654"/>
        <a:ext cx="2139851" cy="1328630"/>
      </dsp:txXfrm>
    </dsp:sp>
    <dsp:sp modelId="{9D7EABB6-033F-8540-A8A6-C873A7DEFE6B}">
      <dsp:nvSpPr>
        <dsp:cNvPr id="0" name=""/>
        <dsp:cNvSpPr/>
      </dsp:nvSpPr>
      <dsp:spPr>
        <a:xfrm>
          <a:off x="506819" y="2059405"/>
          <a:ext cx="2222523" cy="141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729DF-6433-494A-A9F5-3EB34A2F8675}">
      <dsp:nvSpPr>
        <dsp:cNvPr id="0" name=""/>
        <dsp:cNvSpPr/>
      </dsp:nvSpPr>
      <dsp:spPr>
        <a:xfrm>
          <a:off x="753766" y="2294005"/>
          <a:ext cx="2222523" cy="14113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ARIMA(0, 1, 0)</a:t>
          </a:r>
          <a:endParaRPr lang="en-US" sz="2400" kern="1200" dirty="0"/>
        </a:p>
      </dsp:txBody>
      <dsp:txXfrm>
        <a:off x="795102" y="2335341"/>
        <a:ext cx="2139851" cy="13286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75216-86E5-A546-8A9A-BF087666A24E}">
      <dsp:nvSpPr>
        <dsp:cNvPr id="0" name=""/>
        <dsp:cNvSpPr/>
      </dsp:nvSpPr>
      <dsp:spPr>
        <a:xfrm>
          <a:off x="1572361" y="1413021"/>
          <a:ext cx="91440" cy="6463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63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AA02D-D7F6-034A-BFD3-1F274C7EDBD6}">
      <dsp:nvSpPr>
        <dsp:cNvPr id="0" name=""/>
        <dsp:cNvSpPr/>
      </dsp:nvSpPr>
      <dsp:spPr>
        <a:xfrm>
          <a:off x="506819" y="1719"/>
          <a:ext cx="2222523" cy="141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62316-AD2A-674D-BC7C-C43B6D9CF757}">
      <dsp:nvSpPr>
        <dsp:cNvPr id="0" name=""/>
        <dsp:cNvSpPr/>
      </dsp:nvSpPr>
      <dsp:spPr>
        <a:xfrm>
          <a:off x="753766" y="236318"/>
          <a:ext cx="2222523" cy="14113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LSTM One Feature</a:t>
          </a:r>
          <a:endParaRPr lang="en-US" sz="2400" kern="1200" dirty="0"/>
        </a:p>
      </dsp:txBody>
      <dsp:txXfrm>
        <a:off x="795102" y="277654"/>
        <a:ext cx="2139851" cy="1328630"/>
      </dsp:txXfrm>
    </dsp:sp>
    <dsp:sp modelId="{9D7EABB6-033F-8540-A8A6-C873A7DEFE6B}">
      <dsp:nvSpPr>
        <dsp:cNvPr id="0" name=""/>
        <dsp:cNvSpPr/>
      </dsp:nvSpPr>
      <dsp:spPr>
        <a:xfrm>
          <a:off x="506819" y="2059405"/>
          <a:ext cx="2222523" cy="141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729DF-6433-494A-A9F5-3EB34A2F8675}">
      <dsp:nvSpPr>
        <dsp:cNvPr id="0" name=""/>
        <dsp:cNvSpPr/>
      </dsp:nvSpPr>
      <dsp:spPr>
        <a:xfrm>
          <a:off x="753766" y="2294005"/>
          <a:ext cx="2222523" cy="14113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4-34 units and 100-150 epochs</a:t>
          </a:r>
          <a:endParaRPr lang="en-US" sz="2400" kern="1200" dirty="0"/>
        </a:p>
      </dsp:txBody>
      <dsp:txXfrm>
        <a:off x="795102" y="2335341"/>
        <a:ext cx="2139851" cy="13286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F75216-86E5-A546-8A9A-BF087666A24E}">
      <dsp:nvSpPr>
        <dsp:cNvPr id="0" name=""/>
        <dsp:cNvSpPr/>
      </dsp:nvSpPr>
      <dsp:spPr>
        <a:xfrm>
          <a:off x="1572361" y="1413021"/>
          <a:ext cx="91440" cy="64638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63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AA02D-D7F6-034A-BFD3-1F274C7EDBD6}">
      <dsp:nvSpPr>
        <dsp:cNvPr id="0" name=""/>
        <dsp:cNvSpPr/>
      </dsp:nvSpPr>
      <dsp:spPr>
        <a:xfrm>
          <a:off x="506819" y="1719"/>
          <a:ext cx="2222523" cy="141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62316-AD2A-674D-BC7C-C43B6D9CF757}">
      <dsp:nvSpPr>
        <dsp:cNvPr id="0" name=""/>
        <dsp:cNvSpPr/>
      </dsp:nvSpPr>
      <dsp:spPr>
        <a:xfrm>
          <a:off x="753766" y="236318"/>
          <a:ext cx="2222523" cy="14113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i="0" kern="1200" dirty="0"/>
            <a:t>LSTM Two Features</a:t>
          </a:r>
          <a:endParaRPr lang="en-US" sz="2400" kern="1200" dirty="0"/>
        </a:p>
      </dsp:txBody>
      <dsp:txXfrm>
        <a:off x="795102" y="277654"/>
        <a:ext cx="2139851" cy="1328630"/>
      </dsp:txXfrm>
    </dsp:sp>
    <dsp:sp modelId="{9D7EABB6-033F-8540-A8A6-C873A7DEFE6B}">
      <dsp:nvSpPr>
        <dsp:cNvPr id="0" name=""/>
        <dsp:cNvSpPr/>
      </dsp:nvSpPr>
      <dsp:spPr>
        <a:xfrm>
          <a:off x="506819" y="2059405"/>
          <a:ext cx="2222523" cy="14113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729DF-6433-494A-A9F5-3EB34A2F8675}">
      <dsp:nvSpPr>
        <dsp:cNvPr id="0" name=""/>
        <dsp:cNvSpPr/>
      </dsp:nvSpPr>
      <dsp:spPr>
        <a:xfrm>
          <a:off x="753766" y="2294005"/>
          <a:ext cx="2222523" cy="141130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50-80 units and 150 epochs</a:t>
          </a:r>
          <a:endParaRPr lang="en-US" sz="2400" kern="1200" dirty="0"/>
        </a:p>
      </dsp:txBody>
      <dsp:txXfrm>
        <a:off x="795102" y="2335341"/>
        <a:ext cx="2139851" cy="13286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BF727-B098-EE4C-BC01-F315741AC381}">
      <dsp:nvSpPr>
        <dsp:cNvPr id="0" name=""/>
        <dsp:cNvSpPr/>
      </dsp:nvSpPr>
      <dsp:spPr>
        <a:xfrm>
          <a:off x="9760" y="1190485"/>
          <a:ext cx="2043475" cy="23366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10B7A7-85B8-6B4D-B506-F31DE5836F4E}">
      <dsp:nvSpPr>
        <dsp:cNvPr id="0" name=""/>
        <dsp:cNvSpPr/>
      </dsp:nvSpPr>
      <dsp:spPr>
        <a:xfrm>
          <a:off x="168056" y="1340867"/>
          <a:ext cx="2043475" cy="2336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ARIMA</a:t>
          </a:r>
          <a:r>
            <a:rPr lang="en-US" sz="2200" kern="1200" dirty="0"/>
            <a:t> model </a:t>
          </a:r>
          <a:r>
            <a:rPr lang="en-GB" sz="2200" kern="1200" dirty="0"/>
            <a:t>was more effective than LSTM models in forecasting stock prices</a:t>
          </a:r>
          <a:endParaRPr lang="en-US" sz="2200" kern="1200" dirty="0"/>
        </a:p>
      </dsp:txBody>
      <dsp:txXfrm>
        <a:off x="227907" y="1400718"/>
        <a:ext cx="1923773" cy="2216904"/>
      </dsp:txXfrm>
    </dsp:sp>
    <dsp:sp modelId="{5C2BDE38-AF39-5640-A0AE-9355134835F4}">
      <dsp:nvSpPr>
        <dsp:cNvPr id="0" name=""/>
        <dsp:cNvSpPr/>
      </dsp:nvSpPr>
      <dsp:spPr>
        <a:xfrm>
          <a:off x="2369829" y="1190485"/>
          <a:ext cx="2043475" cy="23366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C72683-26D3-854A-A41F-A34E01BA75C1}">
      <dsp:nvSpPr>
        <dsp:cNvPr id="0" name=""/>
        <dsp:cNvSpPr/>
      </dsp:nvSpPr>
      <dsp:spPr>
        <a:xfrm>
          <a:off x="2528125" y="1340867"/>
          <a:ext cx="2043475" cy="2336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Using </a:t>
          </a:r>
          <a:r>
            <a:rPr lang="en-GB" sz="2200" b="1" kern="1200" dirty="0"/>
            <a:t>Close</a:t>
          </a:r>
          <a:r>
            <a:rPr lang="en-GB" sz="2200" kern="1200" dirty="0"/>
            <a:t> price as a solo feature in ARIMA yielded more accurate forecasts than LSTM</a:t>
          </a:r>
          <a:endParaRPr lang="en-US" sz="2200" kern="1200" dirty="0"/>
        </a:p>
      </dsp:txBody>
      <dsp:txXfrm>
        <a:off x="2587976" y="1400718"/>
        <a:ext cx="1923773" cy="2216904"/>
      </dsp:txXfrm>
    </dsp:sp>
    <dsp:sp modelId="{2D99D2F3-F706-DA4A-9E09-6CBB5624C4B9}">
      <dsp:nvSpPr>
        <dsp:cNvPr id="0" name=""/>
        <dsp:cNvSpPr/>
      </dsp:nvSpPr>
      <dsp:spPr>
        <a:xfrm>
          <a:off x="4729898" y="1190485"/>
          <a:ext cx="2043475" cy="23366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3701E-1DA5-0B48-8A1F-6987C8D14128}">
      <dsp:nvSpPr>
        <dsp:cNvPr id="0" name=""/>
        <dsp:cNvSpPr/>
      </dsp:nvSpPr>
      <dsp:spPr>
        <a:xfrm>
          <a:off x="4888194" y="1340867"/>
          <a:ext cx="2043475" cy="2336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ARIMA (0, 1, 0) </a:t>
          </a:r>
          <a:r>
            <a:rPr lang="en-GB" sz="2200" kern="1200" dirty="0"/>
            <a:t>was the best-performing model</a:t>
          </a:r>
          <a:endParaRPr lang="en-US" sz="2200" kern="1200" dirty="0"/>
        </a:p>
      </dsp:txBody>
      <dsp:txXfrm>
        <a:off x="4948045" y="1400718"/>
        <a:ext cx="1923773" cy="2216904"/>
      </dsp:txXfrm>
    </dsp:sp>
    <dsp:sp modelId="{8CBF3238-1BC5-9A40-8A61-10598B790ECB}">
      <dsp:nvSpPr>
        <dsp:cNvPr id="0" name=""/>
        <dsp:cNvSpPr/>
      </dsp:nvSpPr>
      <dsp:spPr>
        <a:xfrm>
          <a:off x="7089967" y="1190485"/>
          <a:ext cx="2043475" cy="23366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A6F09-5496-AE4A-95DF-4DA3193B75BD}">
      <dsp:nvSpPr>
        <dsp:cNvPr id="0" name=""/>
        <dsp:cNvSpPr/>
      </dsp:nvSpPr>
      <dsp:spPr>
        <a:xfrm>
          <a:off x="7248264" y="1340867"/>
          <a:ext cx="2043475" cy="2336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One feature LSTM </a:t>
          </a:r>
          <a:r>
            <a:rPr lang="en-GB" sz="2200" kern="1200" dirty="0"/>
            <a:t>optimal parameters are 4-34 units and 100-150 epochs</a:t>
          </a:r>
          <a:endParaRPr lang="en-US" sz="2200" kern="1200" dirty="0"/>
        </a:p>
      </dsp:txBody>
      <dsp:txXfrm>
        <a:off x="7308115" y="1400718"/>
        <a:ext cx="1923773" cy="2216904"/>
      </dsp:txXfrm>
    </dsp:sp>
    <dsp:sp modelId="{E171E469-2649-A143-B90F-10A275E7EA64}">
      <dsp:nvSpPr>
        <dsp:cNvPr id="0" name=""/>
        <dsp:cNvSpPr/>
      </dsp:nvSpPr>
      <dsp:spPr>
        <a:xfrm>
          <a:off x="9450036" y="1190485"/>
          <a:ext cx="2043475" cy="23366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DD59A-CF3C-4C4E-ACA3-1FE9B57EAA2C}">
      <dsp:nvSpPr>
        <dsp:cNvPr id="0" name=""/>
        <dsp:cNvSpPr/>
      </dsp:nvSpPr>
      <dsp:spPr>
        <a:xfrm>
          <a:off x="9608333" y="1340867"/>
          <a:ext cx="2043475" cy="23366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b="1" kern="1200" dirty="0"/>
            <a:t>Two features LSTM </a:t>
          </a:r>
          <a:r>
            <a:rPr lang="en-GB" sz="2200" kern="1200" dirty="0"/>
            <a:t>optimal parameters are 50-80 units and 150 epochs</a:t>
          </a:r>
          <a:endParaRPr lang="en-US" sz="2200" kern="1200" dirty="0"/>
        </a:p>
      </dsp:txBody>
      <dsp:txXfrm>
        <a:off x="9668184" y="1400718"/>
        <a:ext cx="1923773" cy="22169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A1C88-F1C9-AF4F-9A67-51116ED4C046}">
      <dsp:nvSpPr>
        <dsp:cNvPr id="0" name=""/>
        <dsp:cNvSpPr/>
      </dsp:nvSpPr>
      <dsp:spPr>
        <a:xfrm>
          <a:off x="1056" y="147315"/>
          <a:ext cx="3709708" cy="2355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08E5F-C64F-CD4A-9BFE-ECD0CF6A3797}">
      <dsp:nvSpPr>
        <dsp:cNvPr id="0" name=""/>
        <dsp:cNvSpPr/>
      </dsp:nvSpPr>
      <dsp:spPr>
        <a:xfrm>
          <a:off x="413246" y="538896"/>
          <a:ext cx="3709708" cy="23556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Findings are specific to the Spanish banking sector and may not apply to other markets. </a:t>
          </a:r>
          <a:endParaRPr lang="en-US" sz="2400" kern="1200" dirty="0"/>
        </a:p>
      </dsp:txBody>
      <dsp:txXfrm>
        <a:off x="482241" y="607891"/>
        <a:ext cx="3571718" cy="2217674"/>
      </dsp:txXfrm>
    </dsp:sp>
    <dsp:sp modelId="{7B0FE92E-0D01-8B46-85EE-B06D97214815}">
      <dsp:nvSpPr>
        <dsp:cNvPr id="0" name=""/>
        <dsp:cNvSpPr/>
      </dsp:nvSpPr>
      <dsp:spPr>
        <a:xfrm>
          <a:off x="4535144" y="147315"/>
          <a:ext cx="3709708" cy="23556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083057-FB0B-264E-A5E3-77CBAFDB810A}">
      <dsp:nvSpPr>
        <dsp:cNvPr id="0" name=""/>
        <dsp:cNvSpPr/>
      </dsp:nvSpPr>
      <dsp:spPr>
        <a:xfrm>
          <a:off x="4947334" y="538896"/>
          <a:ext cx="3709708" cy="23556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Historical data usage may not fully capture future market changes, affecting accuracy.</a:t>
          </a:r>
          <a:endParaRPr lang="en-US" sz="2400" kern="1200" dirty="0"/>
        </a:p>
      </dsp:txBody>
      <dsp:txXfrm>
        <a:off x="5016329" y="607891"/>
        <a:ext cx="3571718" cy="2217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A505A-E849-AC48-8CCC-56999157331E}" type="datetimeFigureOut">
              <a:rPr lang="en-ES" smtClean="0"/>
              <a:t>22/2/24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F106B-83B5-3F4C-B900-E29EDBA1DC35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555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u="none" strike="noStrike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7790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9CD63-D6A9-9440-BBD5-D39A04B0E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F380DB-E43F-5D65-58C6-DBC09AFF1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1CACC-7859-F190-7083-BCAF388C93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C94D9-30B9-5838-02FC-30BE1E0F1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6054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A3506-AEC5-B6FA-6ABB-54682C46D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0B447-331C-9ED6-54FC-54B82C9C0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ED1E21-22BE-198E-64EF-6F2B73BB5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5EDE1-C049-F7AE-9D84-40C163AAF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71391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86769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9DC1E-D6A2-9145-081A-309E2DC6A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E57FF6-C6C6-0D60-57A0-7AA39065B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16F6F-0620-20E8-66B8-155211272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41889-D9AF-3CD8-ED06-FE0B1AE4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54914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F2D0A-7304-0B3B-216C-207902ED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0BF74D-5DED-627D-AD55-3492A0D6E3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D1EA9-F597-9D3C-E257-F461FAE97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6217D-1593-3C81-6CDA-F42D00CC07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98324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014F7-552D-7344-3962-3FECA04F1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9C85FC-4866-7504-0F34-AD1DE04595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461D4-E76D-9C1F-A9BF-88194610EA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B44AF-C438-2ECC-E8DC-669C77385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84004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7CF1C4-3EED-602A-C005-9ABAA16A6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A7DBF-F19E-3727-E3D8-FDC309D5EA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BCD6A-3577-18D3-A1A1-30B91D359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734FB-2431-FEC6-C8BB-84719E9DF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35014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EC068-8E1E-6F0F-997E-832128F4E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C3B9E-F054-8452-4829-83EB6F2647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5EBFA8-5CB1-19B1-3854-A2BDF52A3A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1658A-4966-AA8A-6C24-3C8FDF6CA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99441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87F6-3C2F-DDA6-CDA4-4E3185C5C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59A2D6-6179-F1EE-DE82-7AB9F5707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EC5572-9514-88B5-0019-AF196288F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97C140-EEA7-9480-201D-D219D2BBA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36603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52019-8796-958E-22A4-DE847DCEF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F8737C-C95B-FC4C-CE88-E56EFB8321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E4A52C-E922-4D5E-B649-BA54EC78A5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574EE-3E09-D733-264A-33EA426817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6488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205000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F5AA8-E45F-08EA-16C8-0BE78D57F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1B44A9-0B28-062B-B9C9-17DCB04355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A4849-F411-1BD2-7063-A1B000A8D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A8901-3105-7922-5E40-DBB586DD71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20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624525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9E9AE-86E6-0805-D36A-5336B3AC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762185-6D2E-0480-7322-24A186B6A9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5A904-2305-1AC8-BE33-662C1BC574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AF3DA-4DB7-0DA4-FA3D-E9BA3B9B3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21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83967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64481-7E62-5142-BE3E-F719CA5E6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C22C53-DFC2-0E71-9354-2E2A5CF6E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AE3C95-44EB-C7BF-7BFC-0CBBE0AB20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5BA8-0AB5-9774-EA2C-D26D26658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22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32332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187A1-0F8B-A818-B7AA-6F34E5E32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D36A9A-02D3-9C65-7830-12CC5ABEEA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5AB050-B7B1-FD16-6CEB-3592DB1E3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5C0FA-5876-17B7-7F25-3FA5930DC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23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18961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BF5A6-29EA-6380-CC83-DAB0134B8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58422-58C2-96CA-7856-FB8E71F2B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ABA470-1B6A-6485-DB67-5BF578F52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B12E2-87C5-BBFF-9F1F-83F5BE20D9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24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011560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25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966223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88E19-753C-E440-5E35-8280F5AA2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4449ED-6A4B-0CE5-07BA-91E71D7F72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5D819-292A-5C31-CC14-7CBBF2AF55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9C1C9-D60C-61C2-3B3C-25B0D6246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26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2001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FDCDB-1011-2CD9-6B22-8E5847A2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2B694-F3D5-C004-0452-7CC34444D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C80DC4-6AA0-2DAE-239F-8F44BE32D2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1B42C-4EBC-7186-709D-7389745C8A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27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31434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6AB69-3815-F98E-69E7-0233D8D79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91B0BB-65E5-9EB5-6A2D-E417D4E47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A6777-67F0-D4C5-E221-42B3F7D7BD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B288E-F14C-23CF-5085-D746BD27E1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5297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085C8-D912-8B17-6DDB-8720C3920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6D720C-0D2C-9416-0F44-DD2255A5B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AB6188-8462-AA5C-6AB9-0EAFBA54D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41708-ADB5-03FD-C6F6-BA52B33F4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458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5202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74342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60461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69005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F106B-83B5-3F4C-B900-E29EDBA1DC35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595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22415-21DD-CCFE-91B9-C710EA89F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800843-2890-8942-23DA-61703AB48E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27AE9-6552-7258-2F37-7342D2B75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9FC31-429C-5694-38BF-26B773AD8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51E02-7F7D-4B17-4602-4024DF4B8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79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005A-EF95-3DE5-D0B1-AD9B7E9F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B05869-AB23-E544-2C21-23AD7B6FA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F44DD-A94F-00DF-405B-23517FBC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E2631-6E1D-E89D-A58F-FF5771832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23DB2-E3F1-35AD-6F37-4F3B2AD3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570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CF2CBC-1F26-52C2-D30C-B034DB19BC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3BCB9-47F4-B2E7-6CE1-A0C686F19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B6030-C380-C596-1FAB-F2DAF646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AF1C4-97E3-5928-213C-D0495BE2C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88229-DDED-1339-9556-6B089CCA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0079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23114-22ED-43BE-C6D3-617E7F55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573FA-CAF0-3C0F-894E-5187285A5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A89B6-4D98-FA35-9CAA-092D0048D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E8B443-ED1A-25A5-163D-F6C39EC35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1D8BEB-7840-1FEA-0B80-4F217224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3049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24FA-CCEF-3E5A-5A09-3A9B9A6C2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D35A1-5D3D-B169-7301-5F21E1C01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74B25-2021-9019-4131-BB45E396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C64AA-F2D1-7EC8-8346-0AA7A9F9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5CDDB-A84C-10E6-7A04-1D56516E0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76374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2CA0F-8519-A46C-9987-E86C64AE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A0CED-8A8C-210D-F126-BE25FCCDDD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39FBD-81A4-0913-A9F1-4BE7D07D1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8FE61-99AE-4504-9360-7ED9DB189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9093F-E745-3AEF-7A7B-1C42FC72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CF3E4-B067-ACC0-71DA-A51FCD6C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77190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985E-02F2-3808-3C5D-A48F55A4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4FF00-3077-8A91-8F21-6257B6014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54C84-027B-CEFC-A36C-D1D5E34CF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531F1-6F9A-AFF6-DA94-D8A244703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01DEF5-2680-6AEE-36FB-085BDA6BB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72BEBD-366C-3337-B9E1-597B64DF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E7EE5-D053-3501-A901-828BCE445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7FEA12-BE24-618B-DD25-BAF3B00B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48382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7403-F0DE-0B79-F1C9-3887B028D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D3EB2-FBDE-D7F4-006B-57E0B7BC5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D2FA4-8727-661F-81A3-95E8D194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B9818-DF05-EB80-3B7A-81F4F480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46217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82CD8A-38C6-02F4-316F-08836D950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E0CDC9-D817-F507-6450-7B725721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56DC5D-8E3E-C612-58A8-BD6E1FCE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17072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BE10D-5210-5296-139D-23CDF5F0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595F1-8BC2-115B-2EA0-4989033EA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18F23D-8513-D458-9B76-D533793C0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4C9BDB-A619-5DB8-9911-3848D84A8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EE82-D733-13B4-A0E1-7048A05EF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F048A-78B3-C03A-6367-A12AEF4D5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0860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721CB-27F1-B4D9-C320-16FD4B0A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E1B36F-6B1D-88BE-6286-E511506A9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9A237-5DC4-0630-628F-048BDD046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CDC602-0FFF-0B98-E3D7-C1F7F017E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93E30-B281-89E3-8E02-E00AC3CC6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10C3F2-BEEE-8ED3-D486-9737AA0F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0369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9041B0-ED47-2C5E-CE90-C143E2D10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38E446-8FD7-48DD-1F56-C02066980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06613C-42EC-A624-AEBC-851A8E3BA7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2FC12-F052-BC46-99E0-09B941E1BB14}" type="datetimeFigureOut">
              <a:rPr lang="en-ES" smtClean="0"/>
              <a:t>22/2/24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D53C0-CD1F-74A5-915F-E341F39D9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C5985-8257-0841-3BCB-23EFFEA523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1EA0A-F90F-E04C-9AE6-EC6877F74DA3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5783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13" Type="http://schemas.openxmlformats.org/officeDocument/2006/relationships/diagramColors" Target="../diagrams/colors4.xml"/><Relationship Id="rId18" Type="http://schemas.openxmlformats.org/officeDocument/2006/relationships/diagramColors" Target="../diagrams/colors5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3.xml"/><Relationship Id="rId12" Type="http://schemas.openxmlformats.org/officeDocument/2006/relationships/diagramQuickStyle" Target="../diagrams/quickStyle4.xml"/><Relationship Id="rId17" Type="http://schemas.openxmlformats.org/officeDocument/2006/relationships/diagramQuickStyle" Target="../diagrams/quickStyle5.xml"/><Relationship Id="rId2" Type="http://schemas.openxmlformats.org/officeDocument/2006/relationships/notesSlide" Target="../notesSlides/notesSlide16.xml"/><Relationship Id="rId16" Type="http://schemas.openxmlformats.org/officeDocument/2006/relationships/diagramLayout" Target="../diagrams/layout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11" Type="http://schemas.openxmlformats.org/officeDocument/2006/relationships/diagramLayout" Target="../diagrams/layout4.xml"/><Relationship Id="rId5" Type="http://schemas.openxmlformats.org/officeDocument/2006/relationships/diagramData" Target="../diagrams/data3.xml"/><Relationship Id="rId15" Type="http://schemas.openxmlformats.org/officeDocument/2006/relationships/diagramData" Target="../diagrams/data5.xml"/><Relationship Id="rId10" Type="http://schemas.openxmlformats.org/officeDocument/2006/relationships/diagramData" Target="../diagrams/data4.xml"/><Relationship Id="rId19" Type="http://schemas.microsoft.com/office/2007/relationships/diagramDrawing" Target="../diagrams/drawing5.xml"/><Relationship Id="rId4" Type="http://schemas.openxmlformats.org/officeDocument/2006/relationships/image" Target="../media/image3.png"/><Relationship Id="rId9" Type="http://schemas.microsoft.com/office/2007/relationships/diagramDrawing" Target="../diagrams/drawing3.xml"/><Relationship Id="rId14" Type="http://schemas.microsoft.com/office/2007/relationships/diagramDrawing" Target="../diagrams/drawin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ata displayed on screen">
            <a:extLst>
              <a:ext uri="{FF2B5EF4-FFF2-40B4-BE49-F238E27FC236}">
                <a16:creationId xmlns:a16="http://schemas.microsoft.com/office/drawing/2014/main" id="{F4D2CF47-504D-93BE-8852-A890A9F23C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r="4678" b="34570"/>
          <a:stretch/>
        </p:blipFill>
        <p:spPr>
          <a:xfrm>
            <a:off x="641774" y="1240971"/>
            <a:ext cx="10905053" cy="4990186"/>
          </a:xfrm>
          <a:prstGeom prst="rect">
            <a:avLst/>
          </a:prstGeom>
        </p:spPr>
      </p:pic>
      <p:sp>
        <p:nvSpPr>
          <p:cNvPr id="2" name="Google Shape;103;p1">
            <a:extLst>
              <a:ext uri="{FF2B5EF4-FFF2-40B4-BE49-F238E27FC236}">
                <a16:creationId xmlns:a16="http://schemas.microsoft.com/office/drawing/2014/main" id="{21C55B45-3A66-5F1F-FE89-CF1C48B4ECC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63838" y="1561633"/>
            <a:ext cx="10260924" cy="113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Comparative Analysis of ARIMA and LSTM Models for Predicting Stock Prices in the Spanish Banking Sector</a:t>
            </a:r>
          </a:p>
        </p:txBody>
      </p:sp>
      <p:sp>
        <p:nvSpPr>
          <p:cNvPr id="3" name="Google Shape;107;p1">
            <a:extLst>
              <a:ext uri="{FF2B5EF4-FFF2-40B4-BE49-F238E27FC236}">
                <a16:creationId xmlns:a16="http://schemas.microsoft.com/office/drawing/2014/main" id="{B6BA6E33-A1B5-1ECE-4D59-D9CE8116B8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89304" y="4439870"/>
            <a:ext cx="7966053" cy="158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800" b="0" i="0" u="none" strike="noStrike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b="0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Presented By</a:t>
            </a:r>
            <a:r>
              <a:rPr lang="en-US" sz="1800" b="1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i="0" u="none" strike="noStrike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Miloš</a:t>
            </a:r>
            <a:r>
              <a:rPr lang="en-US" sz="1800" b="1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0" u="none" strike="noStrike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Trifunović</a:t>
            </a:r>
            <a:endParaRPr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b="0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Student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800" b="1" i="0" u="none" strike="noStrike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Miloš</a:t>
            </a:r>
            <a:r>
              <a:rPr lang="en-US" sz="1800" b="1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i="0" u="none" strike="noStrike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Trifunović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spcBef>
                <a:spcPts val="0"/>
              </a:spcBef>
              <a:buSzPts val="1100"/>
            </a:pPr>
            <a:r>
              <a:rPr lang="en-US" sz="1800" b="0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Under the Guidance of: </a:t>
            </a:r>
            <a:r>
              <a:rPr lang="en-US" sz="1800" b="1" i="0" u="none" strike="noStrike" cap="none" dirty="0">
                <a:latin typeface="Calibri" panose="020F0502020204030204" pitchFamily="34" charset="0"/>
                <a:cs typeface="Calibri" panose="020F0502020204030204" pitchFamily="34" charset="0"/>
              </a:rPr>
              <a:t>Shanthi </a:t>
            </a:r>
            <a:r>
              <a:rPr lang="en-US" sz="1800" b="1" i="0" u="none" strike="noStrike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Iyer</a:t>
            </a:r>
            <a:endParaRPr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Name of the course: </a:t>
            </a:r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Master In Data Science</a:t>
            </a:r>
            <a:endParaRPr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1800" b="1" cap="none" dirty="0"/>
          </a:p>
        </p:txBody>
      </p:sp>
      <p:sp>
        <p:nvSpPr>
          <p:cNvPr id="7" name="Google Shape;102;p1">
            <a:extLst>
              <a:ext uri="{FF2B5EF4-FFF2-40B4-BE49-F238E27FC236}">
                <a16:creationId xmlns:a16="http://schemas.microsoft.com/office/drawing/2014/main" id="{66DAE80A-5933-361F-B74F-23096CF17EAA}"/>
              </a:ext>
            </a:extLst>
          </p:cNvPr>
          <p:cNvSpPr/>
          <p:nvPr/>
        </p:nvSpPr>
        <p:spPr>
          <a:xfrm>
            <a:off x="641774" y="1240971"/>
            <a:ext cx="10905053" cy="4990186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A logo with green text&#10;&#10;Description automatically generated">
            <a:extLst>
              <a:ext uri="{FF2B5EF4-FFF2-40B4-BE49-F238E27FC236}">
                <a16:creationId xmlns:a16="http://schemas.microsoft.com/office/drawing/2014/main" id="{7F0037B9-B221-01EC-DE15-79ABF6359C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54A3F17-09E6-3216-1BD5-D60BBDCCAE81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BFA2AC-113E-CA55-5E08-79BE9E139AD1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3" name="Picture 12" descr="uniathena123">
              <a:extLst>
                <a:ext uri="{FF2B5EF4-FFF2-40B4-BE49-F238E27FC236}">
                  <a16:creationId xmlns:a16="http://schemas.microsoft.com/office/drawing/2014/main" id="{164F2F45-4F40-B24F-867D-938ACA320849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17D8FDD4-5979-BA99-DEDA-21C4FB7573AE}"/>
              </a:ext>
            </a:extLst>
          </p:cNvPr>
          <p:cNvSpPr/>
          <p:nvPr/>
        </p:nvSpPr>
        <p:spPr>
          <a:xfrm>
            <a:off x="11636826" y="6275422"/>
            <a:ext cx="481033" cy="4810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82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A30717-3DA4-5375-3636-1821CAF66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D6720-BE6E-AA8E-DC77-A3777BC4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C3EA24-95ED-3DC4-4936-8FF23D44C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595197-A7F1-CAE1-A27F-59121B3C4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3BF862-5E91-517B-4BFE-8A46AEE0C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CC005B-AA8A-9671-5C57-E54D842696A2}"/>
              </a:ext>
            </a:extLst>
          </p:cNvPr>
          <p:cNvSpPr txBox="1"/>
          <p:nvPr/>
        </p:nvSpPr>
        <p:spPr>
          <a:xfrm>
            <a:off x="4190746" y="149299"/>
            <a:ext cx="3810503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2864BE4D-3B1C-C12A-4A8C-B182D8EB9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aphicFrame>
        <p:nvGraphicFramePr>
          <p:cNvPr id="5" name="Google Shape;212;p9">
            <a:extLst>
              <a:ext uri="{FF2B5EF4-FFF2-40B4-BE49-F238E27FC236}">
                <a16:creationId xmlns:a16="http://schemas.microsoft.com/office/drawing/2014/main" id="{3AD2D1BA-1E18-7684-17BB-292E82D433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868357"/>
              </p:ext>
            </p:extLst>
          </p:nvPr>
        </p:nvGraphicFramePr>
        <p:xfrm>
          <a:off x="432221" y="1838964"/>
          <a:ext cx="11327551" cy="44478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8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5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61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64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Citation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Data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Environment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Critique/Gap</a:t>
                      </a:r>
                      <a:endParaRPr lang="en-GB" sz="2600" dirty="0">
                        <a:solidFill>
                          <a:schemeClr val="tx1"/>
                        </a:solidFill>
                      </a:endParaRP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Conclusion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6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Siami-Namini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/>
                        <a:t>Tavakoli</a:t>
                      </a:r>
                      <a:r>
                        <a:rPr lang="en-US" sz="1800" dirty="0"/>
                        <a:t>, and </a:t>
                      </a:r>
                      <a:r>
                        <a:rPr lang="en-US" sz="1800" dirty="0" err="1"/>
                        <a:t>Namin</a:t>
                      </a:r>
                      <a:r>
                        <a:rPr lang="en-US" sz="1800" dirty="0"/>
                        <a:t> (2018)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US Stock Exchange, NASDAQ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Financial markets</a:t>
                      </a:r>
                      <a:endParaRPr lang="en-US" sz="28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Demonstrates LSTM's accuracy in NASDAQ but lacks sector-specific insights, especially in banking.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LSTM significantly outperforms ARIMA, with error rates reduction between 84% to 87%</a:t>
                      </a:r>
                    </a:p>
                  </a:txBody>
                  <a:tcPr marL="120660" marR="120660" marT="60330" marB="603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5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Agrawal, Khan, and Shukla (2019)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Indian Stock Exchange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Financial markets</a:t>
                      </a:r>
                      <a:endParaRPr lang="en-US" sz="28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Innovative use of technical indicators in LSTM models not explored in the Spanish market.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Using correlation tensors with adaptive Stock Technical Indicators in LSTM provided a more accurate and efficient forecasting method</a:t>
                      </a:r>
                    </a:p>
                  </a:txBody>
                  <a:tcPr marL="120660" marR="120660" marT="60330" marB="6033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ABCA186-8B84-EAAB-2222-81456C055B2B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054387-552D-5AE9-5A71-01049FE72446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7" name="Picture 6" descr="uniathena123">
              <a:extLst>
                <a:ext uri="{FF2B5EF4-FFF2-40B4-BE49-F238E27FC236}">
                  <a16:creationId xmlns:a16="http://schemas.microsoft.com/office/drawing/2014/main" id="{D5EF0893-1025-52AD-5464-FF800867C39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345837-BB5A-CB02-F662-E5D900DA192A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1E0EA91-A209-5D09-29FD-8AC2F048F170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360AC0-7ADC-533B-BBD9-03A3A0B730B7}"/>
                </a:ext>
              </a:extLst>
            </p:cNvPr>
            <p:cNvSpPr txBox="1"/>
            <p:nvPr/>
          </p:nvSpPr>
          <p:spPr>
            <a:xfrm>
              <a:off x="11673896" y="634079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458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3071B-D981-5E44-145C-A8CEE69C3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64EBDE-6394-1918-534D-6499B9E64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643065-5D9D-958F-A098-98192807B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9287C5-1079-C6CB-22FD-6E9D64B5D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2BE9B5-012A-845C-AFD0-AE9B219DC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E1BA3-99FF-FDB8-0370-ACC6F5A38CFB}"/>
              </a:ext>
            </a:extLst>
          </p:cNvPr>
          <p:cNvSpPr txBox="1"/>
          <p:nvPr/>
        </p:nvSpPr>
        <p:spPr>
          <a:xfrm>
            <a:off x="4190746" y="149299"/>
            <a:ext cx="3810503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30B8D769-0105-3686-F006-F17FF9665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aphicFrame>
        <p:nvGraphicFramePr>
          <p:cNvPr id="5" name="Google Shape;212;p9">
            <a:extLst>
              <a:ext uri="{FF2B5EF4-FFF2-40B4-BE49-F238E27FC236}">
                <a16:creationId xmlns:a16="http://schemas.microsoft.com/office/drawing/2014/main" id="{37E62C6E-123F-5C8D-6256-6CA027FA09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336187"/>
              </p:ext>
            </p:extLst>
          </p:nvPr>
        </p:nvGraphicFramePr>
        <p:xfrm>
          <a:off x="383416" y="1838964"/>
          <a:ext cx="11327551" cy="459779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8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5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61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64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Citation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Data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Environment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Critique/Gap</a:t>
                      </a:r>
                      <a:endParaRPr lang="en-GB" sz="2600" dirty="0">
                        <a:solidFill>
                          <a:schemeClr val="tx1"/>
                        </a:solidFill>
                      </a:endParaRP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Conclusion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6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Wong, </a:t>
                      </a:r>
                      <a:r>
                        <a:rPr lang="en-US" sz="1800" dirty="0" err="1"/>
                        <a:t>Manzur</a:t>
                      </a:r>
                      <a:r>
                        <a:rPr lang="en-US" sz="1800" dirty="0"/>
                        <a:t>, and Chew (2002)</a:t>
                      </a:r>
                      <a:endParaRPr lang="en-US" sz="18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Singapore Stock Exchange 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Financial markets</a:t>
                      </a:r>
                      <a:endParaRPr lang="en-US" sz="28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Profitability of technical indicators is limited to the Singaporean market.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The study found that technical indicators, Moving Average and RSI, can be used to generate significantly positive returns</a:t>
                      </a:r>
                      <a:endParaRPr lang="en-US" sz="18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0660" marR="120660" marT="60330" marB="6033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5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Mondal, Shit, Goswami (2014)</a:t>
                      </a:r>
                      <a:endParaRPr lang="en-US" sz="18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Indian Stock Exchange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Financial markets</a:t>
                      </a:r>
                      <a:endParaRPr lang="en-US" sz="28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ARIMA's effectiveness shown without delving into the integration of technical indicators or comparison with models like LSTM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ARIMA model demonstrated high effectiveness in forecasting stock prices across various sectors, with model accuracy being sector-specific. </a:t>
                      </a:r>
                      <a:endParaRPr lang="en-US" sz="1800" dirty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0660" marR="120660" marT="60330" marB="6033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E8D6735-CB91-0C60-BAC5-4822E597158F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BF9677-F89A-A0BD-D3D2-A565EDD7E432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7" name="Picture 6" descr="uniathena123">
              <a:extLst>
                <a:ext uri="{FF2B5EF4-FFF2-40B4-BE49-F238E27FC236}">
                  <a16:creationId xmlns:a16="http://schemas.microsoft.com/office/drawing/2014/main" id="{E9F5B24A-EECE-AEF5-0B1F-77891293372C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34BAB58-B5A3-ACF8-9ED0-0867187F5EA7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F0432B-CE6E-5E50-F009-0D2F80569B28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FC6765-B868-9A52-0C9B-6FA2B5121FFC}"/>
                </a:ext>
              </a:extLst>
            </p:cNvPr>
            <p:cNvSpPr txBox="1"/>
            <p:nvPr/>
          </p:nvSpPr>
          <p:spPr>
            <a:xfrm>
              <a:off x="11673896" y="634079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7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108EA-C3A7-E5DD-E558-EFBD4C6C2B56}"/>
              </a:ext>
            </a:extLst>
          </p:cNvPr>
          <p:cNvSpPr txBox="1"/>
          <p:nvPr/>
        </p:nvSpPr>
        <p:spPr>
          <a:xfrm>
            <a:off x="2204787" y="149299"/>
            <a:ext cx="7869448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in Stock Price Forecasting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DE8AD0C5-20AC-2220-E9C7-6DC03520B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15" name="Google Shape;133;p4">
            <a:extLst>
              <a:ext uri="{FF2B5EF4-FFF2-40B4-BE49-F238E27FC236}">
                <a16:creationId xmlns:a16="http://schemas.microsoft.com/office/drawing/2014/main" id="{CCE1847B-A4FE-7773-6F09-41E46945EA26}"/>
              </a:ext>
            </a:extLst>
          </p:cNvPr>
          <p:cNvGrpSpPr/>
          <p:nvPr/>
        </p:nvGrpSpPr>
        <p:grpSpPr>
          <a:xfrm>
            <a:off x="2463154" y="1694677"/>
            <a:ext cx="7305112" cy="5041804"/>
            <a:chOff x="0" y="5843"/>
            <a:chExt cx="6245265" cy="5577659"/>
          </a:xfrm>
        </p:grpSpPr>
        <p:sp>
          <p:nvSpPr>
            <p:cNvPr id="16" name="Google Shape;134;p4">
              <a:extLst>
                <a:ext uri="{FF2B5EF4-FFF2-40B4-BE49-F238E27FC236}">
                  <a16:creationId xmlns:a16="http://schemas.microsoft.com/office/drawing/2014/main" id="{A59657DF-82F7-639D-64BA-AB1EF2D2400E}"/>
                </a:ext>
              </a:extLst>
            </p:cNvPr>
            <p:cNvSpPr/>
            <p:nvPr/>
          </p:nvSpPr>
          <p:spPr>
            <a:xfrm>
              <a:off x="0" y="5843"/>
              <a:ext cx="6245265" cy="1342574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17" name="Google Shape;135;p4">
              <a:extLst>
                <a:ext uri="{FF2B5EF4-FFF2-40B4-BE49-F238E27FC236}">
                  <a16:creationId xmlns:a16="http://schemas.microsoft.com/office/drawing/2014/main" id="{9D2EB141-84AB-F75A-0660-EC9C7BF18DEA}"/>
                </a:ext>
              </a:extLst>
            </p:cNvPr>
            <p:cNvSpPr txBox="1"/>
            <p:nvPr/>
          </p:nvSpPr>
          <p:spPr>
            <a:xfrm>
              <a:off x="65539" y="71382"/>
              <a:ext cx="6114187" cy="121149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822960">
                <a:spcAft>
                  <a:spcPts val="600"/>
                </a:spcAft>
              </a:pPr>
              <a:r>
                <a:rPr lang="en-GB" sz="2200" b="1" kern="1200" dirty="0">
                  <a:solidFill>
                    <a:schemeClr val="bg1"/>
                  </a:solidFill>
                  <a:latin typeface="Söhne"/>
                  <a:ea typeface="+mn-ea"/>
                  <a:cs typeface="+mn-cs"/>
                </a:rPr>
                <a:t>Market Volatility</a:t>
              </a:r>
              <a:r>
                <a:rPr lang="en-GB" sz="2200" kern="1200" dirty="0">
                  <a:solidFill>
                    <a:schemeClr val="bg1"/>
                  </a:solidFill>
                  <a:latin typeface="Söhne"/>
                  <a:ea typeface="+mn-ea"/>
                  <a:cs typeface="+mn-cs"/>
                </a:rPr>
                <a:t>: The Spanish banking sector is characterized by high volatility, introducing unpredictability into forecasting efforts.</a:t>
              </a:r>
              <a:endParaRPr lang="en-GB" sz="2200" b="0" i="0" u="none" strike="noStrike" dirty="0">
                <a:solidFill>
                  <a:schemeClr val="bg1"/>
                </a:solidFill>
                <a:effectLst/>
                <a:latin typeface="Söhne"/>
              </a:endParaRPr>
            </a:p>
          </p:txBody>
        </p:sp>
        <p:sp>
          <p:nvSpPr>
            <p:cNvPr id="18" name="Google Shape;136;p4">
              <a:extLst>
                <a:ext uri="{FF2B5EF4-FFF2-40B4-BE49-F238E27FC236}">
                  <a16:creationId xmlns:a16="http://schemas.microsoft.com/office/drawing/2014/main" id="{5B748EF2-E39A-2241-78F7-6B0112F0A0D3}"/>
                </a:ext>
              </a:extLst>
            </p:cNvPr>
            <p:cNvSpPr/>
            <p:nvPr/>
          </p:nvSpPr>
          <p:spPr>
            <a:xfrm>
              <a:off x="0" y="1417538"/>
              <a:ext cx="6245265" cy="1342574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19" name="Google Shape;137;p4">
              <a:extLst>
                <a:ext uri="{FF2B5EF4-FFF2-40B4-BE49-F238E27FC236}">
                  <a16:creationId xmlns:a16="http://schemas.microsoft.com/office/drawing/2014/main" id="{CF268088-20CE-BD1A-DCA8-9105F66DCD3E}"/>
                </a:ext>
              </a:extLst>
            </p:cNvPr>
            <p:cNvSpPr txBox="1"/>
            <p:nvPr/>
          </p:nvSpPr>
          <p:spPr>
            <a:xfrm>
              <a:off x="65539" y="1483077"/>
              <a:ext cx="6114187" cy="121149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822960">
                <a:lnSpc>
                  <a:spcPct val="90000"/>
                </a:lnSpc>
                <a:spcAft>
                  <a:spcPts val="600"/>
                </a:spcAft>
                <a:buClr>
                  <a:schemeClr val="lt1"/>
                </a:buClr>
                <a:buSzPts val="2400"/>
              </a:pPr>
              <a:r>
                <a:rPr lang="en-US" sz="2200" b="1" kern="1200">
                  <a:solidFill>
                    <a:schemeClr val="lt1"/>
                  </a:solidFill>
                  <a:latin typeface="Calibri"/>
                  <a:ea typeface="+mn-ea"/>
                  <a:cs typeface="Calibri"/>
                  <a:sym typeface="Calibri"/>
                </a:rPr>
                <a:t>Research Gap</a:t>
              </a:r>
              <a:r>
                <a:rPr lang="en-US" sz="2200" kern="1200">
                  <a:solidFill>
                    <a:schemeClr val="lt1"/>
                  </a:solidFill>
                  <a:latin typeface="Calibri"/>
                  <a:ea typeface="+mn-ea"/>
                  <a:cs typeface="Calibri"/>
                  <a:sym typeface="Calibri"/>
                </a:rPr>
                <a:t>: A notable gap in research specifically addressing stock price prediction in Spanish markets</a:t>
              </a:r>
              <a:endParaRPr lang="en-US" sz="2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38;p4">
              <a:extLst>
                <a:ext uri="{FF2B5EF4-FFF2-40B4-BE49-F238E27FC236}">
                  <a16:creationId xmlns:a16="http://schemas.microsoft.com/office/drawing/2014/main" id="{67608F08-6C8D-E4C4-4B81-6A9F5781D7BA}"/>
                </a:ext>
              </a:extLst>
            </p:cNvPr>
            <p:cNvSpPr/>
            <p:nvPr/>
          </p:nvSpPr>
          <p:spPr>
            <a:xfrm>
              <a:off x="0" y="2829233"/>
              <a:ext cx="6245265" cy="1342574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21" name="Google Shape;139;p4">
              <a:extLst>
                <a:ext uri="{FF2B5EF4-FFF2-40B4-BE49-F238E27FC236}">
                  <a16:creationId xmlns:a16="http://schemas.microsoft.com/office/drawing/2014/main" id="{E487E809-D976-C439-84C1-ACF302CD5691}"/>
                </a:ext>
              </a:extLst>
            </p:cNvPr>
            <p:cNvSpPr txBox="1"/>
            <p:nvPr/>
          </p:nvSpPr>
          <p:spPr>
            <a:xfrm>
              <a:off x="65539" y="2894772"/>
              <a:ext cx="6114187" cy="121149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822960">
                <a:spcAft>
                  <a:spcPts val="600"/>
                </a:spcAft>
              </a:pPr>
              <a:r>
                <a:rPr lang="en-GB" sz="2200" b="1" kern="1200">
                  <a:solidFill>
                    <a:schemeClr val="bg1"/>
                  </a:solidFill>
                  <a:latin typeface="Söhne"/>
                  <a:ea typeface="+mn-ea"/>
                  <a:cs typeface="+mn-cs"/>
                </a:rPr>
                <a:t>Overfitting</a:t>
              </a:r>
              <a:r>
                <a:rPr lang="en-GB" sz="2200" kern="1200">
                  <a:solidFill>
                    <a:schemeClr val="bg1"/>
                  </a:solidFill>
                  <a:latin typeface="Söhne"/>
                  <a:ea typeface="+mn-ea"/>
                  <a:cs typeface="+mn-cs"/>
                </a:rPr>
                <a:t>:</a:t>
              </a:r>
              <a:r>
                <a:rPr lang="en-GB" sz="2200" b="1" kern="1200">
                  <a:solidFill>
                    <a:schemeClr val="bg1"/>
                  </a:solidFill>
                  <a:latin typeface="Söhne"/>
                  <a:ea typeface="+mn-ea"/>
                  <a:cs typeface="+mn-cs"/>
                </a:rPr>
                <a:t> </a:t>
              </a:r>
              <a:r>
                <a:rPr lang="en-GB" sz="2200" kern="1200">
                  <a:solidFill>
                    <a:schemeClr val="bg1"/>
                  </a:solidFill>
                  <a:latin typeface="Söhne"/>
                  <a:ea typeface="+mn-ea"/>
                  <a:cs typeface="+mn-cs"/>
                </a:rPr>
                <a:t>The complexity of financial data can lead to overfitting, reducing models' ability to generalize to new data.</a:t>
              </a:r>
              <a:endParaRPr lang="en-GB" sz="2200" i="0" u="none" strike="noStrike">
                <a:solidFill>
                  <a:schemeClr val="bg1"/>
                </a:solidFill>
                <a:effectLst/>
                <a:latin typeface="Söhne"/>
              </a:endParaRPr>
            </a:p>
          </p:txBody>
        </p:sp>
        <p:sp>
          <p:nvSpPr>
            <p:cNvPr id="22" name="Google Shape;140;p4">
              <a:extLst>
                <a:ext uri="{FF2B5EF4-FFF2-40B4-BE49-F238E27FC236}">
                  <a16:creationId xmlns:a16="http://schemas.microsoft.com/office/drawing/2014/main" id="{69A6EBD5-68DA-0C04-BCC6-DE46BEA78AC6}"/>
                </a:ext>
              </a:extLst>
            </p:cNvPr>
            <p:cNvSpPr/>
            <p:nvPr/>
          </p:nvSpPr>
          <p:spPr>
            <a:xfrm>
              <a:off x="0" y="4240928"/>
              <a:ext cx="6245265" cy="1342574"/>
            </a:xfrm>
            <a:prstGeom prst="roundRect">
              <a:avLst>
                <a:gd name="adj" fmla="val 16667"/>
              </a:avLst>
            </a:prstGeom>
            <a:ln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/>
            </a:p>
          </p:txBody>
        </p:sp>
        <p:sp>
          <p:nvSpPr>
            <p:cNvPr id="23" name="Google Shape;141;p4">
              <a:extLst>
                <a:ext uri="{FF2B5EF4-FFF2-40B4-BE49-F238E27FC236}">
                  <a16:creationId xmlns:a16="http://schemas.microsoft.com/office/drawing/2014/main" id="{8FCD9582-0365-63BC-F590-55728A6954EC}"/>
                </a:ext>
              </a:extLst>
            </p:cNvPr>
            <p:cNvSpPr txBox="1"/>
            <p:nvPr/>
          </p:nvSpPr>
          <p:spPr>
            <a:xfrm>
              <a:off x="65539" y="4306467"/>
              <a:ext cx="6114187" cy="121149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822960">
                <a:spcAft>
                  <a:spcPts val="600"/>
                </a:spcAft>
              </a:pPr>
              <a:r>
                <a:rPr lang="en-GB" sz="2200" b="1" kern="1200">
                  <a:solidFill>
                    <a:schemeClr val="bg1"/>
                  </a:solidFill>
                  <a:latin typeface="Söhne"/>
                  <a:ea typeface="+mn-ea"/>
                  <a:cs typeface="+mn-cs"/>
                </a:rPr>
                <a:t>Regulatory Impacts</a:t>
              </a:r>
              <a:r>
                <a:rPr lang="en-GB" sz="2200" kern="1200">
                  <a:solidFill>
                    <a:schemeClr val="bg1"/>
                  </a:solidFill>
                  <a:latin typeface="Söhne"/>
                  <a:ea typeface="+mn-ea"/>
                  <a:cs typeface="+mn-cs"/>
                </a:rPr>
                <a:t>: Changes in banking regulations and economic policies can significantly influence stock prices, adding complexity to predictions.</a:t>
              </a:r>
              <a:endParaRPr lang="en-GB" sz="2200" b="0" i="0" u="none" strike="noStrike">
                <a:solidFill>
                  <a:schemeClr val="bg1"/>
                </a:solidFill>
                <a:effectLst/>
                <a:latin typeface="Söhne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8B2777-DD91-0C12-3833-878EF5B57191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7DBA7AB-B8C6-1F73-61D7-93DC5D087F40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0" name="Picture 9" descr="uniathena123">
              <a:extLst>
                <a:ext uri="{FF2B5EF4-FFF2-40B4-BE49-F238E27FC236}">
                  <a16:creationId xmlns:a16="http://schemas.microsoft.com/office/drawing/2014/main" id="{587BACF3-9FBC-C66E-8D89-B6FDFD89918E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BD07BF-4F0B-0507-4443-3C82100C280F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D369B7-098D-3BE5-1D69-29733C51F0FA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57AC2D-887D-A654-B15E-A65D870E26C3}"/>
                </a:ext>
              </a:extLst>
            </p:cNvPr>
            <p:cNvSpPr txBox="1"/>
            <p:nvPr/>
          </p:nvSpPr>
          <p:spPr>
            <a:xfrm>
              <a:off x="11673896" y="634079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215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E5DD6-E0E9-C7E5-B842-79A47A523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7B5AEB3-DC74-CDA3-C8B8-D806C893D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AE5337-4437-4C5D-AB2D-F0F104D78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DCD7F0-F9FB-2DFD-1DE7-F193E141E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8FFAB0-6A5E-0DAE-4D65-7166EF979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498E13-AAC0-AA8A-16F0-98DA87995A0D}"/>
              </a:ext>
            </a:extLst>
          </p:cNvPr>
          <p:cNvSpPr txBox="1"/>
          <p:nvPr/>
        </p:nvSpPr>
        <p:spPr>
          <a:xfrm>
            <a:off x="4406770" y="135972"/>
            <a:ext cx="397296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Methodology</a:t>
            </a:r>
            <a:endParaRPr lang="en-US" sz="4400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4FF544F3-11F6-0A8F-0172-F2A2D80BC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1CF8275-DC5D-E67B-D697-C9D4D2F33102}"/>
              </a:ext>
            </a:extLst>
          </p:cNvPr>
          <p:cNvSpPr/>
          <p:nvPr/>
        </p:nvSpPr>
        <p:spPr>
          <a:xfrm>
            <a:off x="329347" y="3015049"/>
            <a:ext cx="1831737" cy="18317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3A587C-1DB7-7A5E-7339-92E58F28CD4F}"/>
              </a:ext>
            </a:extLst>
          </p:cNvPr>
          <p:cNvSpPr/>
          <p:nvPr/>
        </p:nvSpPr>
        <p:spPr>
          <a:xfrm>
            <a:off x="2221665" y="3015049"/>
            <a:ext cx="1831737" cy="18317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272CFB-D07D-1B7B-EA8C-1EA6E11D0EE0}"/>
              </a:ext>
            </a:extLst>
          </p:cNvPr>
          <p:cNvSpPr/>
          <p:nvPr/>
        </p:nvSpPr>
        <p:spPr>
          <a:xfrm>
            <a:off x="4113983" y="3015049"/>
            <a:ext cx="1831737" cy="18317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A675710-8587-8F27-BBC6-AD23E4F37185}"/>
              </a:ext>
            </a:extLst>
          </p:cNvPr>
          <p:cNvSpPr/>
          <p:nvPr/>
        </p:nvSpPr>
        <p:spPr>
          <a:xfrm>
            <a:off x="6006301" y="3015049"/>
            <a:ext cx="1831737" cy="18317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A9DC3C8-72B6-82EA-C5CF-ED847255D55C}"/>
              </a:ext>
            </a:extLst>
          </p:cNvPr>
          <p:cNvSpPr/>
          <p:nvPr/>
        </p:nvSpPr>
        <p:spPr>
          <a:xfrm>
            <a:off x="7898618" y="3015049"/>
            <a:ext cx="1831737" cy="18317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0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7E92C6-42AA-204D-4F56-84321D30175C}"/>
              </a:ext>
            </a:extLst>
          </p:cNvPr>
          <p:cNvSpPr/>
          <p:nvPr/>
        </p:nvSpPr>
        <p:spPr>
          <a:xfrm>
            <a:off x="9790936" y="3015049"/>
            <a:ext cx="1831737" cy="1831737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sz="20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1787EF-012F-301B-9933-6FD8FE21CB29}"/>
              </a:ext>
            </a:extLst>
          </p:cNvPr>
          <p:cNvSpPr txBox="1"/>
          <p:nvPr/>
        </p:nvSpPr>
        <p:spPr>
          <a:xfrm>
            <a:off x="407987" y="3542693"/>
            <a:ext cx="16744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Data Collection</a:t>
            </a:r>
            <a:endParaRPr lang="en-ES" sz="22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BCDFF7-59AB-7A8B-31FB-3BE37A5D3C13}"/>
              </a:ext>
            </a:extLst>
          </p:cNvPr>
          <p:cNvSpPr txBox="1"/>
          <p:nvPr/>
        </p:nvSpPr>
        <p:spPr>
          <a:xfrm>
            <a:off x="2228135" y="3359834"/>
            <a:ext cx="182526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Preprocessing</a:t>
            </a:r>
          </a:p>
          <a:p>
            <a:pPr algn="ctr" defTabSz="850392">
              <a:spcAft>
                <a:spcPts val="600"/>
              </a:spcAft>
            </a:pPr>
            <a:r>
              <a:rPr lang="en-GB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and </a:t>
            </a:r>
          </a:p>
          <a:p>
            <a:pPr algn="ctr" defTabSz="850392">
              <a:spcAft>
                <a:spcPts val="600"/>
              </a:spcAft>
            </a:pPr>
            <a:r>
              <a:rPr lang="en-GB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EDA</a:t>
            </a:r>
            <a:endParaRPr lang="en-ES" sz="22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BDB582-73EC-AC45-7383-D9DF4BDBB2FF}"/>
              </a:ext>
            </a:extLst>
          </p:cNvPr>
          <p:cNvSpPr txBox="1"/>
          <p:nvPr/>
        </p:nvSpPr>
        <p:spPr>
          <a:xfrm>
            <a:off x="4162173" y="3542693"/>
            <a:ext cx="1759963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Model</a:t>
            </a:r>
          </a:p>
          <a:p>
            <a:pPr algn="ctr" defTabSz="850392">
              <a:spcAft>
                <a:spcPts val="600"/>
              </a:spcAft>
            </a:pPr>
            <a:r>
              <a:rPr lang="en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Development</a:t>
            </a:r>
            <a:endParaRPr lang="en-ES" sz="22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29BB7B-65EC-550E-980B-2FC3FA79400D}"/>
              </a:ext>
            </a:extLst>
          </p:cNvPr>
          <p:cNvSpPr txBox="1"/>
          <p:nvPr/>
        </p:nvSpPr>
        <p:spPr>
          <a:xfrm>
            <a:off x="6068582" y="3471257"/>
            <a:ext cx="1759963" cy="87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Model</a:t>
            </a:r>
          </a:p>
          <a:p>
            <a:pPr algn="ctr" defTabSz="850392">
              <a:spcAft>
                <a:spcPts val="600"/>
              </a:spcAft>
            </a:pPr>
            <a:r>
              <a:rPr lang="en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Optimization</a:t>
            </a:r>
            <a:endParaRPr lang="en-ES" sz="22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DCC105-6C9E-B874-AE8B-5D92D5899A14}"/>
              </a:ext>
            </a:extLst>
          </p:cNvPr>
          <p:cNvSpPr txBox="1"/>
          <p:nvPr/>
        </p:nvSpPr>
        <p:spPr>
          <a:xfrm>
            <a:off x="7970392" y="3359834"/>
            <a:ext cx="1759963" cy="130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Validation</a:t>
            </a:r>
          </a:p>
          <a:p>
            <a:pPr algn="ctr" defTabSz="850392">
              <a:spcAft>
                <a:spcPts val="600"/>
              </a:spcAft>
            </a:pPr>
            <a:r>
              <a:rPr lang="en-GB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and</a:t>
            </a:r>
          </a:p>
          <a:p>
            <a:pPr algn="ctr" defTabSz="850392">
              <a:spcAft>
                <a:spcPts val="600"/>
              </a:spcAft>
            </a:pPr>
            <a:r>
              <a:rPr lang="en-GB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Testing</a:t>
            </a:r>
            <a:endParaRPr lang="en-ES" sz="2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80C4FF-BCB1-7ABD-FF7B-267FCECDE252}"/>
              </a:ext>
            </a:extLst>
          </p:cNvPr>
          <p:cNvSpPr txBox="1"/>
          <p:nvPr/>
        </p:nvSpPr>
        <p:spPr>
          <a:xfrm>
            <a:off x="9862710" y="3451339"/>
            <a:ext cx="1759963" cy="87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Comparative</a:t>
            </a:r>
          </a:p>
          <a:p>
            <a:pPr algn="ctr" defTabSz="850392">
              <a:spcAft>
                <a:spcPts val="600"/>
              </a:spcAft>
            </a:pPr>
            <a:r>
              <a:rPr lang="en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Analysis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1AE267-31EB-48B1-87E1-BACA647B343B}"/>
              </a:ext>
            </a:extLst>
          </p:cNvPr>
          <p:cNvSpPr txBox="1"/>
          <p:nvPr/>
        </p:nvSpPr>
        <p:spPr>
          <a:xfrm>
            <a:off x="295252" y="5390727"/>
            <a:ext cx="11546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processes except Data Collection were implemented using Python and </a:t>
            </a:r>
            <a:r>
              <a:rPr lang="en-GB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Jupyter</a:t>
            </a:r>
            <a:r>
              <a:rPr lang="en-GB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Notebook</a:t>
            </a:r>
            <a:endParaRPr lang="en-ES" sz="24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E9F75E-1E8B-2DA9-1F4C-F7BE02D8B0CC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0E1448B-EA31-694F-D91C-26C2443F8E76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37" name="Picture 36" descr="uniathena123">
              <a:extLst>
                <a:ext uri="{FF2B5EF4-FFF2-40B4-BE49-F238E27FC236}">
                  <a16:creationId xmlns:a16="http://schemas.microsoft.com/office/drawing/2014/main" id="{007DDDDC-5D7A-8C33-6281-8AA7D88B37B3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9B36621-7380-163B-2F91-83D9E823FF52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C0D8F9D-7BE7-F54D-6DC0-DC3B1386F38C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97B29B8-83CF-3D22-3D39-09D2F2EEA0CF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420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69355D-84CF-3EF7-4DFE-55061EFF0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860309-DFC0-773C-9C84-47260D052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FB8150-4F13-B572-EC59-B0FD89A23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61C6CD6-9DF8-9C6D-3C96-0CD109FE1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E0A350-2660-809D-C892-A7E41E12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9393A4-DE90-CF4D-7603-F574453D3721}"/>
              </a:ext>
            </a:extLst>
          </p:cNvPr>
          <p:cNvSpPr txBox="1"/>
          <p:nvPr/>
        </p:nvSpPr>
        <p:spPr>
          <a:xfrm>
            <a:off x="3115375" y="7848"/>
            <a:ext cx="6095998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ES" sz="4400" u="sng" dirty="0">
                <a:solidFill>
                  <a:schemeClr val="bg1"/>
                </a:solidFill>
                <a:latin typeface="+mj-lt"/>
              </a:rPr>
              <a:t>Exploratory Data Analysis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194AC89B-9E47-8591-61E3-FDE8077B7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BE18DB-3885-81F5-35A4-E54C949D4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357"/>
            <a:ext cx="6095998" cy="27008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58F32-A92C-BAAE-E0D5-6B7B297538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5357"/>
            <a:ext cx="6095998" cy="2709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1E6AE9-F944-924B-8891-8B15249320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1" y="4031988"/>
            <a:ext cx="6095998" cy="272887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4EB7832-EB37-75B2-FE3F-E93D8D1F45B9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452E876-8CEE-4CEE-322C-47298894E952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9" name="Picture 8" descr="uniathena123">
              <a:extLst>
                <a:ext uri="{FF2B5EF4-FFF2-40B4-BE49-F238E27FC236}">
                  <a16:creationId xmlns:a16="http://schemas.microsoft.com/office/drawing/2014/main" id="{BC6F8F1D-5ED2-9005-2F95-CA4F06A544A1}"/>
                </a:ext>
              </a:extLst>
            </p:cNvPr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24725C3-6A02-1689-99F9-8B3C80BFCC2E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CAECB4-804C-74A6-0721-A0ED9F4350D4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F38740-429B-D8CE-AA9B-A32AD65F5B56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645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844555-656F-F1F5-0EBA-C23AF018A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21FAF1A-173F-1F68-E202-9C31945F8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48223D-20D1-71DA-611E-6989E3F366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131096-D9C2-DC30-4FC5-ADE7F76CE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7E111BC-7E4C-FD62-1364-98F1D982E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A65571-0810-3AE0-3930-5233F1A9C293}"/>
              </a:ext>
            </a:extLst>
          </p:cNvPr>
          <p:cNvSpPr txBox="1"/>
          <p:nvPr/>
        </p:nvSpPr>
        <p:spPr>
          <a:xfrm>
            <a:off x="2238568" y="149299"/>
            <a:ext cx="7714860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Building and Optimization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E1A1A95B-EC0F-227C-C5C4-AB26D580F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sp>
        <p:nvSpPr>
          <p:cNvPr id="4" name="Google Shape;135;p4">
            <a:extLst>
              <a:ext uri="{FF2B5EF4-FFF2-40B4-BE49-F238E27FC236}">
                <a16:creationId xmlns:a16="http://schemas.microsoft.com/office/drawing/2014/main" id="{81286F3A-4932-FEA3-823D-54D87AD7B854}"/>
              </a:ext>
            </a:extLst>
          </p:cNvPr>
          <p:cNvSpPr txBox="1"/>
          <p:nvPr/>
        </p:nvSpPr>
        <p:spPr>
          <a:xfrm>
            <a:off x="25748" y="1574310"/>
            <a:ext cx="5913488" cy="5283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ARIMA Model</a:t>
            </a:r>
          </a:p>
          <a:p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CLOSE price was used as a solo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Implemented differencing to address non-stationarity in stock price data</a:t>
            </a:r>
            <a:endParaRPr lang="en-GB" sz="2400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auto_arima</a:t>
            </a:r>
            <a:r>
              <a:rPr lang="en-GB" sz="2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library was used to find the optimal parameters for the ARIMA models</a:t>
            </a:r>
            <a:endParaRPr lang="en-GB" sz="2400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rigorously tested for autocorrelation in residuals through </a:t>
            </a:r>
            <a:r>
              <a:rPr lang="en-GB" sz="2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Ljung</a:t>
            </a:r>
            <a:r>
              <a:rPr lang="en-GB" sz="2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-Box test</a:t>
            </a:r>
          </a:p>
        </p:txBody>
      </p:sp>
      <p:sp>
        <p:nvSpPr>
          <p:cNvPr id="5" name="Google Shape;135;p4">
            <a:extLst>
              <a:ext uri="{FF2B5EF4-FFF2-40B4-BE49-F238E27FC236}">
                <a16:creationId xmlns:a16="http://schemas.microsoft.com/office/drawing/2014/main" id="{E004E18D-8E08-F432-0E92-45C5048D3774}"/>
              </a:ext>
            </a:extLst>
          </p:cNvPr>
          <p:cNvSpPr txBox="1"/>
          <p:nvPr/>
        </p:nvSpPr>
        <p:spPr>
          <a:xfrm>
            <a:off x="6304257" y="1574310"/>
            <a:ext cx="5913488" cy="5351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GB" sz="2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LSTM Model</a:t>
            </a:r>
          </a:p>
          <a:p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CLOSE price was used as a solo feature, then RSI was incorporated as a second feature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Initial model architecture was implemented</a:t>
            </a:r>
            <a:endParaRPr lang="en-GB" sz="2400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Hyperparameter tunning was performed to find the optimal parameters</a:t>
            </a:r>
            <a:endParaRPr lang="en-GB" sz="2400" b="1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Reduction of Mean Squared Error (MSE) and improving prediction accuracy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42F95-2711-F7E4-243F-240C816D51CF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E9638C-A650-18C4-35AE-670571FFFA3E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8" name="Picture 7" descr="uniathena123">
              <a:extLst>
                <a:ext uri="{FF2B5EF4-FFF2-40B4-BE49-F238E27FC236}">
                  <a16:creationId xmlns:a16="http://schemas.microsoft.com/office/drawing/2014/main" id="{A6640E47-29EC-6BCA-0D09-B740672DF076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F8E1F53-0C03-6631-74C3-660E21EEF822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185F2EB-D056-DD34-892B-96C5AFC268B3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2BAE35-4614-C010-DC53-A8DDFB61302F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69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E2CA4-868E-E39C-475B-44D1B8336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78FCECE-2312-F4EC-46A7-CE4FC876C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0461A-6F56-A598-B173-12A6A76C1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C61B3E9-8574-0FF4-2435-D01D805B7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E0B77B-1EC0-18FF-178F-7175DFB05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44BEF-B5D4-F540-1289-9C973D80AB8A}"/>
              </a:ext>
            </a:extLst>
          </p:cNvPr>
          <p:cNvSpPr txBox="1"/>
          <p:nvPr/>
        </p:nvSpPr>
        <p:spPr>
          <a:xfrm>
            <a:off x="3748702" y="149299"/>
            <a:ext cx="5446813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Optimal Parameters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751B67AC-B4BB-4F79-2FCC-6371C3F91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CB43686-27A8-3AEF-5A5F-668F7A72360A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91847D-BB4E-04CD-F0A6-71427EC885CA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8" name="Picture 7" descr="uniathena123">
              <a:extLst>
                <a:ext uri="{FF2B5EF4-FFF2-40B4-BE49-F238E27FC236}">
                  <a16:creationId xmlns:a16="http://schemas.microsoft.com/office/drawing/2014/main" id="{679125E4-A7E1-13A3-77FD-C38A7D00408A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36" name="Google Shape;135;p4">
            <a:extLst>
              <a:ext uri="{FF2B5EF4-FFF2-40B4-BE49-F238E27FC236}">
                <a16:creationId xmlns:a16="http://schemas.microsoft.com/office/drawing/2014/main" id="{C70F6722-F24F-8126-BE38-062039A8C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325749"/>
              </p:ext>
            </p:extLst>
          </p:nvPr>
        </p:nvGraphicFramePr>
        <p:xfrm>
          <a:off x="581318" y="2174789"/>
          <a:ext cx="3483110" cy="3707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Google Shape;135;p4">
            <a:extLst>
              <a:ext uri="{FF2B5EF4-FFF2-40B4-BE49-F238E27FC236}">
                <a16:creationId xmlns:a16="http://schemas.microsoft.com/office/drawing/2014/main" id="{47F5678E-F940-20F7-C397-B3295B570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938801"/>
              </p:ext>
            </p:extLst>
          </p:nvPr>
        </p:nvGraphicFramePr>
        <p:xfrm>
          <a:off x="4227670" y="2174789"/>
          <a:ext cx="3483110" cy="3707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0" name="Google Shape;135;p4">
            <a:extLst>
              <a:ext uri="{FF2B5EF4-FFF2-40B4-BE49-F238E27FC236}">
                <a16:creationId xmlns:a16="http://schemas.microsoft.com/office/drawing/2014/main" id="{6036503A-4384-156C-31F1-A7FEEE901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8897972"/>
              </p:ext>
            </p:extLst>
          </p:nvPr>
        </p:nvGraphicFramePr>
        <p:xfrm>
          <a:off x="7710780" y="2173143"/>
          <a:ext cx="3483110" cy="37070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DF9D5C5-3384-5941-2543-7AF1C8D819C7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E9AE175-EBDF-5350-F547-E12A4B9483A6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57AC4F7-2B28-D611-8A7C-0B3BFAD2035E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660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A4BADF-7743-795C-105E-4F0607C62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57F7209-0ACF-DCC7-173A-7AD17E879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39C022-35D6-12FE-20B9-F33B0CD31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E10F53-523A-44FE-42C0-C34F22EE4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C8D0767-6721-977D-7F3D-B03A411AF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B73BC9-19F6-BCC0-C630-614465EB0B65}"/>
              </a:ext>
            </a:extLst>
          </p:cNvPr>
          <p:cNvSpPr txBox="1"/>
          <p:nvPr/>
        </p:nvSpPr>
        <p:spPr>
          <a:xfrm>
            <a:off x="3591673" y="149299"/>
            <a:ext cx="553944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Comparative Analysis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C59FAD3B-B048-3BB9-6657-9D4B2345F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593334-9FB9-2707-8DA9-86F8620964D3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569384-1E6B-EBAF-0512-F306867E9C32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9" name="Picture 8" descr="uniathena123">
              <a:extLst>
                <a:ext uri="{FF2B5EF4-FFF2-40B4-BE49-F238E27FC236}">
                  <a16:creationId xmlns:a16="http://schemas.microsoft.com/office/drawing/2014/main" id="{E73BF158-8C10-1254-383B-8C065F84D76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E1B2ED2-D4E6-6F39-1F7E-06C26F23F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378799"/>
              </p:ext>
            </p:extLst>
          </p:nvPr>
        </p:nvGraphicFramePr>
        <p:xfrm>
          <a:off x="1692875" y="2253919"/>
          <a:ext cx="8550876" cy="2710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7719">
                  <a:extLst>
                    <a:ext uri="{9D8B030D-6E8A-4147-A177-3AD203B41FA5}">
                      <a16:colId xmlns:a16="http://schemas.microsoft.com/office/drawing/2014/main" val="78585161"/>
                    </a:ext>
                  </a:extLst>
                </a:gridCol>
                <a:gridCol w="2137719">
                  <a:extLst>
                    <a:ext uri="{9D8B030D-6E8A-4147-A177-3AD203B41FA5}">
                      <a16:colId xmlns:a16="http://schemas.microsoft.com/office/drawing/2014/main" val="4166301394"/>
                    </a:ext>
                  </a:extLst>
                </a:gridCol>
                <a:gridCol w="2137719">
                  <a:extLst>
                    <a:ext uri="{9D8B030D-6E8A-4147-A177-3AD203B41FA5}">
                      <a16:colId xmlns:a16="http://schemas.microsoft.com/office/drawing/2014/main" val="3158201270"/>
                    </a:ext>
                  </a:extLst>
                </a:gridCol>
                <a:gridCol w="2137719">
                  <a:extLst>
                    <a:ext uri="{9D8B030D-6E8A-4147-A177-3AD203B41FA5}">
                      <a16:colId xmlns:a16="http://schemas.microsoft.com/office/drawing/2014/main" val="2558227395"/>
                    </a:ext>
                  </a:extLst>
                </a:gridCol>
              </a:tblGrid>
              <a:tr h="532504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MAPE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24133"/>
                  </a:ext>
                </a:extLst>
              </a:tr>
              <a:tr h="532504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ARIMA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>
                          <a:effectLst/>
                        </a:rPr>
                        <a:t> 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0.007197</a:t>
                      </a:r>
                      <a:r>
                        <a:rPr lang="en-ES" sz="2400" dirty="0">
                          <a:effectLst/>
                        </a:rPr>
                        <a:t> </a:t>
                      </a:r>
                      <a:endParaRPr lang="en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>
                          <a:effectLst/>
                        </a:rPr>
                        <a:t> </a:t>
                      </a:r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0.081591</a:t>
                      </a:r>
                      <a:r>
                        <a:rPr lang="en-ES" sz="2400" dirty="0">
                          <a:effectLst/>
                        </a:rPr>
                        <a:t> </a:t>
                      </a:r>
                      <a:endParaRPr lang="en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1.480</a:t>
                      </a:r>
                      <a:r>
                        <a:rPr lang="en-ES" sz="2400" dirty="0">
                          <a:effectLst/>
                        </a:rPr>
                        <a:t>  </a:t>
                      </a:r>
                      <a:endParaRPr lang="en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808497"/>
                  </a:ext>
                </a:extLst>
              </a:tr>
              <a:tr h="745789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LSTM (1 Feature)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>
                          <a:effectLst/>
                        </a:rPr>
                        <a:t> 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0.007330</a:t>
                      </a:r>
                      <a:r>
                        <a:rPr lang="en-ES" sz="2400" dirty="0">
                          <a:effectLst/>
                        </a:rPr>
                        <a:t> </a:t>
                      </a:r>
                      <a:endParaRPr lang="en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>
                          <a:effectLst/>
                        </a:rPr>
                        <a:t> 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0.082481</a:t>
                      </a:r>
                      <a:r>
                        <a:rPr lang="en-ES" sz="2400" dirty="0">
                          <a:effectLst/>
                        </a:rPr>
                        <a:t> </a:t>
                      </a:r>
                      <a:endParaRPr lang="en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1.503479</a:t>
                      </a:r>
                      <a:r>
                        <a:rPr lang="en-ES" sz="2400" dirty="0">
                          <a:effectLst/>
                        </a:rPr>
                        <a:t>  </a:t>
                      </a:r>
                      <a:endParaRPr lang="en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283690"/>
                  </a:ext>
                </a:extLst>
              </a:tr>
              <a:tr h="745789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LSTM (2 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0.007562</a:t>
                      </a:r>
                      <a:r>
                        <a:rPr lang="en-ES" sz="2400" dirty="0">
                          <a:effectLst/>
                        </a:rPr>
                        <a:t> </a:t>
                      </a:r>
                      <a:endParaRPr lang="en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0.083533</a:t>
                      </a:r>
                      <a:r>
                        <a:rPr lang="en-ES" sz="2400" dirty="0">
                          <a:effectLst/>
                        </a:rPr>
                        <a:t> </a:t>
                      </a:r>
                      <a:endParaRPr lang="en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1.534874</a:t>
                      </a:r>
                      <a:r>
                        <a:rPr lang="en-ES" sz="2400" dirty="0">
                          <a:effectLst/>
                        </a:rPr>
                        <a:t> </a:t>
                      </a:r>
                      <a:endParaRPr lang="en-E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625264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938CB7C-7212-A7BB-9E85-C9F759F4F8E5}"/>
              </a:ext>
            </a:extLst>
          </p:cNvPr>
          <p:cNvSpPr txBox="1"/>
          <p:nvPr/>
        </p:nvSpPr>
        <p:spPr>
          <a:xfrm>
            <a:off x="2193728" y="5411977"/>
            <a:ext cx="7804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The average values for each model across the three datasets</a:t>
            </a:r>
            <a:endParaRPr lang="en-E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2A0142-F0FF-FE83-C3CE-CFE10ECB0A1B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A595CB0-CCEF-B259-3B26-0C7F04A9FEFE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69256A-52C2-5F45-2AD8-DA3648332FBD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728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F3A16-DC9C-1BC2-115E-BB1548C37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4FCCB83-79CB-03D8-D23C-6596F662A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CABE33-33FC-7567-98F6-6BCB91DA5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90A3B6B-F5FC-DFEB-D493-F48ABDEC5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D193A3D-0447-70D6-DD2D-CBAE736C5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71581C-6B88-3C30-8205-F1B70916F2D4}"/>
              </a:ext>
            </a:extLst>
          </p:cNvPr>
          <p:cNvSpPr txBox="1"/>
          <p:nvPr/>
        </p:nvSpPr>
        <p:spPr>
          <a:xfrm>
            <a:off x="3544327" y="149299"/>
            <a:ext cx="5367853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Comparative Analysis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FBF3F15A-FAEA-7A31-DAB1-79B34B8F1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AE8C7D3C-9798-511A-11C1-E29D5B74D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3169719"/>
              </p:ext>
            </p:extLst>
          </p:nvPr>
        </p:nvGraphicFramePr>
        <p:xfrm>
          <a:off x="5843648" y="2998032"/>
          <a:ext cx="6204858" cy="219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68286">
                  <a:extLst>
                    <a:ext uri="{9D8B030D-6E8A-4147-A177-3AD203B41FA5}">
                      <a16:colId xmlns:a16="http://schemas.microsoft.com/office/drawing/2014/main" val="1016935565"/>
                    </a:ext>
                  </a:extLst>
                </a:gridCol>
                <a:gridCol w="2068286">
                  <a:extLst>
                    <a:ext uri="{9D8B030D-6E8A-4147-A177-3AD203B41FA5}">
                      <a16:colId xmlns:a16="http://schemas.microsoft.com/office/drawing/2014/main" val="728338688"/>
                    </a:ext>
                  </a:extLst>
                </a:gridCol>
                <a:gridCol w="2068286">
                  <a:extLst>
                    <a:ext uri="{9D8B030D-6E8A-4147-A177-3AD203B41FA5}">
                      <a16:colId xmlns:a16="http://schemas.microsoft.com/office/drawing/2014/main" val="878199646"/>
                    </a:ext>
                  </a:extLst>
                </a:gridCol>
              </a:tblGrid>
              <a:tr h="510397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LSTM (1 Feature)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ES" sz="2400" dirty="0"/>
                        <a:t>LSTM (2 Features) (%)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1434786"/>
                  </a:ext>
                </a:extLst>
              </a:tr>
              <a:tr h="355187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MAPE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1.59%</a:t>
                      </a:r>
                      <a:endParaRPr lang="en-E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3.71%</a:t>
                      </a:r>
                      <a:endParaRPr lang="en-E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09702"/>
                  </a:ext>
                </a:extLst>
              </a:tr>
              <a:tr h="355187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1.85%</a:t>
                      </a:r>
                      <a:endParaRPr lang="en-E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5.08%</a:t>
                      </a:r>
                      <a:endParaRPr lang="en-E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7423705"/>
                  </a:ext>
                </a:extLst>
              </a:tr>
              <a:tr h="355187">
                <a:tc>
                  <a:txBody>
                    <a:bodyPr/>
                    <a:lstStyle/>
                    <a:p>
                      <a:pPr algn="ctr"/>
                      <a:r>
                        <a:rPr lang="en-ES" sz="2400" dirty="0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1.09%</a:t>
                      </a:r>
                      <a:endParaRPr lang="en-E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2.38%</a:t>
                      </a:r>
                      <a:endParaRPr lang="en-E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6743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D9EE126-2E21-24E4-4D8C-A7781E1DD1A8}"/>
              </a:ext>
            </a:extLst>
          </p:cNvPr>
          <p:cNvSpPr txBox="1"/>
          <p:nvPr/>
        </p:nvSpPr>
        <p:spPr>
          <a:xfrm>
            <a:off x="5726882" y="5332798"/>
            <a:ext cx="660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percentage</a:t>
            </a:r>
            <a:r>
              <a:rPr lang="en-GB" sz="2400" b="0" i="0" u="none" strike="noStrike" dirty="0">
                <a:solidFill>
                  <a:srgbClr val="0D0D0D"/>
                </a:solidFill>
                <a:effectLst/>
                <a:latin typeface="Söhne"/>
              </a:rPr>
              <a:t> improvement of ARIMA over LSTM</a:t>
            </a:r>
            <a:endParaRPr lang="en-E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05431E-5AD3-55E8-22DD-F2CAA6891371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DCE36C-8081-7C2A-E99F-94CCA41F691A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9" name="Picture 8" descr="uniathena123">
              <a:extLst>
                <a:ext uri="{FF2B5EF4-FFF2-40B4-BE49-F238E27FC236}">
                  <a16:creationId xmlns:a16="http://schemas.microsoft.com/office/drawing/2014/main" id="{6697EAD4-9DD5-AE2A-F4F5-541815BF5B55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" name="Picture 10" descr="A graph with green and blue bars&#10;&#10;Description automatically generated">
            <a:extLst>
              <a:ext uri="{FF2B5EF4-FFF2-40B4-BE49-F238E27FC236}">
                <a16:creationId xmlns:a16="http://schemas.microsoft.com/office/drawing/2014/main" id="{9D89D1FE-1C13-D4C4-186B-14DB59748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94" y="2452162"/>
            <a:ext cx="5296398" cy="35279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1B0D0B4-E29C-C008-C00C-96274D8CF845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D065A7B-EC70-5528-E518-97C82498998E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E2C63F-5F1D-243F-EC3A-85DD8C9BAA57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39AD0-1D77-8203-DFE2-B5B17D69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C62891-269E-1554-5481-BAA19AE01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CBE3C3-41E7-66D3-9126-6BABDB9B8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E60A73-8F37-350A-22A8-FC6BA7241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39452F1-E656-A837-AC5E-25CDB21CA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EE6664-B795-6A75-7B72-7A2DBA377776}"/>
              </a:ext>
            </a:extLst>
          </p:cNvPr>
          <p:cNvSpPr txBox="1"/>
          <p:nvPr/>
        </p:nvSpPr>
        <p:spPr>
          <a:xfrm>
            <a:off x="2482632" y="149299"/>
            <a:ext cx="7262555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Caixabank</a:t>
            </a: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Performance of ARIMA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21F7C441-01E5-2524-8FFC-4A7464786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5EC06-8043-9F86-0B3E-CA65E509F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74" y="1942253"/>
            <a:ext cx="9669773" cy="454665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8F4756-A753-403C-9860-5B2D1B9F324E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9A3675-CC94-00E0-A6AD-3D748756F8BD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0" name="Picture 9" descr="uniathena123">
              <a:extLst>
                <a:ext uri="{FF2B5EF4-FFF2-40B4-BE49-F238E27FC236}">
                  <a16:creationId xmlns:a16="http://schemas.microsoft.com/office/drawing/2014/main" id="{1365BB2D-657F-E60D-4E6B-486EF84B8915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0BC746D-908E-4F41-43A0-EA5E502A4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776919"/>
              </p:ext>
            </p:extLst>
          </p:nvPr>
        </p:nvGraphicFramePr>
        <p:xfrm>
          <a:off x="9837347" y="2168456"/>
          <a:ext cx="218708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540">
                  <a:extLst>
                    <a:ext uri="{9D8B030D-6E8A-4147-A177-3AD203B41FA5}">
                      <a16:colId xmlns:a16="http://schemas.microsoft.com/office/drawing/2014/main" val="1849553152"/>
                    </a:ext>
                  </a:extLst>
                </a:gridCol>
                <a:gridCol w="1093540">
                  <a:extLst>
                    <a:ext uri="{9D8B030D-6E8A-4147-A177-3AD203B41FA5}">
                      <a16:colId xmlns:a16="http://schemas.microsoft.com/office/drawing/2014/main" val="3883395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5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0.00465</a:t>
                      </a:r>
                      <a:endParaRPr lang="en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2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0.06822</a:t>
                      </a:r>
                      <a:endParaRPr lang="en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14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1.50960</a:t>
                      </a:r>
                      <a:endParaRPr lang="en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48205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B601C4FF-FED2-6048-C725-6288690B9A11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ABD1BEE-B7D8-BB7B-0C48-E74772CE0C09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8B1079-CCBD-2DF5-2EEE-8384A2707CC8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19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54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0BF2A-9C18-9830-67F7-EDB8A7B60B49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236F2-3AF6-A006-178E-5E10C3F7F1CA}"/>
              </a:ext>
            </a:extLst>
          </p:cNvPr>
          <p:cNvSpPr txBox="1"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This presentation embarks on a comparative analysis of </a:t>
            </a:r>
            <a:r>
              <a:rPr lang="en-US" sz="2400" b="1" i="0" u="none" strike="noStrike" dirty="0">
                <a:effectLst/>
              </a:rPr>
              <a:t>ARIMA</a:t>
            </a:r>
            <a:r>
              <a:rPr lang="en-US" sz="2400" b="0" i="0" u="none" strike="noStrike" dirty="0">
                <a:effectLst/>
              </a:rPr>
              <a:t> and </a:t>
            </a:r>
            <a:r>
              <a:rPr lang="en-US" sz="2400" b="1" i="0" u="none" strike="noStrike" dirty="0">
                <a:effectLst/>
              </a:rPr>
              <a:t>LSTM</a:t>
            </a:r>
            <a:r>
              <a:rPr lang="en-US" sz="2400" b="0" i="0" u="none" strike="noStrike" dirty="0">
                <a:effectLst/>
              </a:rPr>
              <a:t> models for forecasting stock prices in the </a:t>
            </a:r>
            <a:r>
              <a:rPr lang="en-US" sz="2400" b="1" i="0" u="none" strike="noStrike" dirty="0">
                <a:effectLst/>
              </a:rPr>
              <a:t>Spanish banking sector</a:t>
            </a:r>
            <a:r>
              <a:rPr lang="en-US" sz="2400" b="0" i="0" u="none" strike="noStrike" dirty="0">
                <a:effectLst/>
              </a:rPr>
              <a:t>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</a:rPr>
              <a:t>The research evaluates these models' performance, navigating the complexities of financial forecasting to establish a benchmark for analytics within the banking domain.</a:t>
            </a:r>
            <a:endParaRPr lang="en-US" sz="2400" dirty="0"/>
          </a:p>
        </p:txBody>
      </p:sp>
      <p:pic>
        <p:nvPicPr>
          <p:cNvPr id="2" name="Picture 1" descr="A logo with green text&#10;&#10;Description automatically generated">
            <a:extLst>
              <a:ext uri="{FF2B5EF4-FFF2-40B4-BE49-F238E27FC236}">
                <a16:creationId xmlns:a16="http://schemas.microsoft.com/office/drawing/2014/main" id="{DABEF41E-2828-06B5-65F2-100186EA0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F9A30F0-FCF6-3403-37B0-361B5B0E9F29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F2AE81-A844-58D1-F974-EDF5BC16868B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0" name="Picture 9" descr="uniathena123">
              <a:extLst>
                <a:ext uri="{FF2B5EF4-FFF2-40B4-BE49-F238E27FC236}">
                  <a16:creationId xmlns:a16="http://schemas.microsoft.com/office/drawing/2014/main" id="{ECAFF610-4296-BDD9-9481-CE80D20024E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9983778-A40E-CEF6-8575-DD3AD9467BCD}"/>
              </a:ext>
            </a:extLst>
          </p:cNvPr>
          <p:cNvSpPr/>
          <p:nvPr/>
        </p:nvSpPr>
        <p:spPr>
          <a:xfrm>
            <a:off x="11636826" y="6275422"/>
            <a:ext cx="481033" cy="4810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6772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A15B60-E7DA-C01E-ADE0-B841EBA02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2405BA9-25DC-6B2E-E72F-36996C095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0F47D0-3E62-8B3F-634B-846749B7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93F7C1B-4704-89DB-6F1C-FF536DAC9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2ABB3C-3EE7-419A-3F48-ED9EE187F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C31FA-4C1A-25A6-7441-379A5235F670}"/>
              </a:ext>
            </a:extLst>
          </p:cNvPr>
          <p:cNvSpPr txBox="1"/>
          <p:nvPr/>
        </p:nvSpPr>
        <p:spPr>
          <a:xfrm>
            <a:off x="2446101" y="131760"/>
            <a:ext cx="7299794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Santander Performance of ARIMA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EF691E4B-29A6-AA56-F2F4-88CA81C23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B375F4-C7F1-A392-F6A1-13ADA57B2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72" y="1923657"/>
            <a:ext cx="9669773" cy="458384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0970F9-CF53-E9BF-418A-DDD3D599ABBB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5A354D7-5E5A-E2E6-F204-783B472964A2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8" name="Picture 7" descr="uniathena123">
              <a:extLst>
                <a:ext uri="{FF2B5EF4-FFF2-40B4-BE49-F238E27FC236}">
                  <a16:creationId xmlns:a16="http://schemas.microsoft.com/office/drawing/2014/main" id="{96EC4EDE-F18D-990A-CF61-BC54888EA628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05BBA28-585B-4E05-0E6D-CA3839946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293831"/>
              </p:ext>
            </p:extLst>
          </p:nvPr>
        </p:nvGraphicFramePr>
        <p:xfrm>
          <a:off x="9837347" y="2168456"/>
          <a:ext cx="218708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540">
                  <a:extLst>
                    <a:ext uri="{9D8B030D-6E8A-4147-A177-3AD203B41FA5}">
                      <a16:colId xmlns:a16="http://schemas.microsoft.com/office/drawing/2014/main" val="1849553152"/>
                    </a:ext>
                  </a:extLst>
                </a:gridCol>
                <a:gridCol w="1093540">
                  <a:extLst>
                    <a:ext uri="{9D8B030D-6E8A-4147-A177-3AD203B41FA5}">
                      <a16:colId xmlns:a16="http://schemas.microsoft.com/office/drawing/2014/main" val="3883395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5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0.00387</a:t>
                      </a:r>
                      <a:endParaRPr lang="en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2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0.06226</a:t>
                      </a:r>
                      <a:endParaRPr lang="en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14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1.51783</a:t>
                      </a:r>
                      <a:r>
                        <a:rPr lang="en-ES" sz="2000" dirty="0">
                          <a:effectLst/>
                        </a:rPr>
                        <a:t> </a:t>
                      </a:r>
                      <a:endParaRPr lang="en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482053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AE5D350-2C4A-CC18-7BCD-B8D46ECCCF8C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64E4117-7DD5-E6DB-4F2F-6F0A9DF9CF21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7E754E-148E-CA68-B89D-CA8105C33FC0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24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063BF7-4564-135F-F350-0EAD17221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F225C4F-407F-2D51-24B8-CE0CA4025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77326D-6CC5-3C32-A71F-8D175AC74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3F51D9-029B-E361-71A4-58AE4D081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AEA58B-1BFA-3136-5AD3-45580A26E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2D10E5-27CD-7FAD-10F4-BD8218DA5294}"/>
              </a:ext>
            </a:extLst>
          </p:cNvPr>
          <p:cNvSpPr txBox="1"/>
          <p:nvPr/>
        </p:nvSpPr>
        <p:spPr>
          <a:xfrm>
            <a:off x="2911639" y="131760"/>
            <a:ext cx="6277273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BBVA Performance of ARIMA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DD613C89-6260-65AE-17AD-20A539B38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A7EAF-2C15-127A-DD6D-91BA913A3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73" y="1900930"/>
            <a:ext cx="9669772" cy="46292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BA7C71-F3D8-1528-00D7-E030F4974DCB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5AEB6A-57AB-6AFA-97C7-537C8C9CE347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8" name="Picture 7" descr="uniathena123">
              <a:extLst>
                <a:ext uri="{FF2B5EF4-FFF2-40B4-BE49-F238E27FC236}">
                  <a16:creationId xmlns:a16="http://schemas.microsoft.com/office/drawing/2014/main" id="{69E5084A-E64B-3D9A-4CD3-8938A394F840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1AAE64F-8D42-84A4-212E-D4606EAD5B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722602"/>
              </p:ext>
            </p:extLst>
          </p:nvPr>
        </p:nvGraphicFramePr>
        <p:xfrm>
          <a:off x="9837347" y="2168456"/>
          <a:ext cx="2187080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3540">
                  <a:extLst>
                    <a:ext uri="{9D8B030D-6E8A-4147-A177-3AD203B41FA5}">
                      <a16:colId xmlns:a16="http://schemas.microsoft.com/office/drawing/2014/main" val="1849553152"/>
                    </a:ext>
                  </a:extLst>
                </a:gridCol>
                <a:gridCol w="1093540">
                  <a:extLst>
                    <a:ext uri="{9D8B030D-6E8A-4147-A177-3AD203B41FA5}">
                      <a16:colId xmlns:a16="http://schemas.microsoft.com/office/drawing/2014/main" val="38833951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351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0.01306</a:t>
                      </a:r>
                      <a:endParaRPr lang="en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772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0.11428</a:t>
                      </a:r>
                      <a:endParaRPr lang="en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9146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ES" sz="2000" dirty="0"/>
                        <a:t>MAPE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1.41255</a:t>
                      </a:r>
                      <a:r>
                        <a:rPr lang="en-ES" sz="2000" dirty="0">
                          <a:effectLst/>
                        </a:rPr>
                        <a:t> </a:t>
                      </a:r>
                      <a:endParaRPr lang="en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482053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36F0F8D9-30C3-CE25-D73C-4B9655774780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D701ACF-69A0-B377-9E65-C865C3846F2F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49B50C-92E1-12BD-E073-ADF222F4E0C3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21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43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C78663-D809-C2F8-D2E5-C8D82F7C3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41B2FB4-CDB4-93D0-4F8C-6C8CED39D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09021FC-B1FF-2036-62CD-C0D1F7C71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0F739C-C4E6-9265-0297-2FF14A4E6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48EEBD-0A31-6A51-3D9D-FC50C7A5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96D872-ADAF-6669-86C8-B3F59F4CC150}"/>
              </a:ext>
            </a:extLst>
          </p:cNvPr>
          <p:cNvSpPr txBox="1"/>
          <p:nvPr/>
        </p:nvSpPr>
        <p:spPr>
          <a:xfrm>
            <a:off x="4387321" y="149299"/>
            <a:ext cx="3030909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7933A9D4-2DF3-DF59-98F8-DF91A9AB5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aphicFrame>
        <p:nvGraphicFramePr>
          <p:cNvPr id="4" name="TextBox 10">
            <a:extLst>
              <a:ext uri="{FF2B5EF4-FFF2-40B4-BE49-F238E27FC236}">
                <a16:creationId xmlns:a16="http://schemas.microsoft.com/office/drawing/2014/main" id="{B4D40AF7-C23D-206C-B78A-CD585675C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0677100"/>
              </p:ext>
            </p:extLst>
          </p:nvPr>
        </p:nvGraphicFramePr>
        <p:xfrm>
          <a:off x="250877" y="1723609"/>
          <a:ext cx="11661569" cy="4867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E12B8465-3307-50F4-6763-EB2125F1B8A0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F61CCC-B2C9-3539-7F11-133FDED11E80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8" name="Picture 7" descr="uniathena123">
              <a:extLst>
                <a:ext uri="{FF2B5EF4-FFF2-40B4-BE49-F238E27FC236}">
                  <a16:creationId xmlns:a16="http://schemas.microsoft.com/office/drawing/2014/main" id="{A67608E8-D29D-8B66-2EE6-E6D55FD1A741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FBF7FFE-EC06-1FA4-96CA-CCFC05D88453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44D5513-6DB7-BF62-B270-29B3E98EAD24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0CC9F1-F8F5-347D-57F0-738100A11560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514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4D42AD-80EC-440F-865E-493FB4B17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1B39E77-1D9B-1D83-B019-34E078CF9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44F9211-CC72-5588-8061-410196502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4B69CE-6B8A-0E7D-B0DE-B9F400238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17F5A-921E-32BE-A047-0FD6759FB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E12E7-CFC3-E9F7-787E-B209F59F2B78}"/>
              </a:ext>
            </a:extLst>
          </p:cNvPr>
          <p:cNvSpPr txBox="1"/>
          <p:nvPr/>
        </p:nvSpPr>
        <p:spPr>
          <a:xfrm>
            <a:off x="4729139" y="149299"/>
            <a:ext cx="295954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70D0E68E-5854-D70D-7C7B-A08BDCE03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aphicFrame>
        <p:nvGraphicFramePr>
          <p:cNvPr id="4" name="TextBox 3">
            <a:extLst>
              <a:ext uri="{FF2B5EF4-FFF2-40B4-BE49-F238E27FC236}">
                <a16:creationId xmlns:a16="http://schemas.microsoft.com/office/drawing/2014/main" id="{742421AC-0CE0-8052-6855-78BF22F769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7455795"/>
              </p:ext>
            </p:extLst>
          </p:nvPr>
        </p:nvGraphicFramePr>
        <p:xfrm>
          <a:off x="1640174" y="2814451"/>
          <a:ext cx="8658100" cy="3041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A799CCE9-0BD8-0165-3B0D-BAB23CA0241D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7DA3C9A-9D0B-1DE5-3266-5B61A7A5B943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8" name="Picture 7" descr="uniathena123">
              <a:extLst>
                <a:ext uri="{FF2B5EF4-FFF2-40B4-BE49-F238E27FC236}">
                  <a16:creationId xmlns:a16="http://schemas.microsoft.com/office/drawing/2014/main" id="{873B4840-E434-E0BD-0CCB-DEACEE26FD3C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646450F-9873-3E25-97E4-F18070BE432D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1734CEA-7AB7-97B9-4703-E1BD4CC72BC0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3F832C-DEEA-A8CD-6E51-D3AA97A65C69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096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4765EA-36DF-2CF2-39B3-636DE80D0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5C8E4D2-63E8-92A5-E197-1A45B0C55CFD}"/>
              </a:ext>
            </a:extLst>
          </p:cNvPr>
          <p:cNvSpPr txBox="1"/>
          <p:nvPr/>
        </p:nvSpPr>
        <p:spPr>
          <a:xfrm>
            <a:off x="640080" y="1243013"/>
            <a:ext cx="3855720" cy="43719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0816A-C76B-88C6-3F40-533916314690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The development of </a:t>
            </a:r>
            <a:r>
              <a:rPr lang="en-US" sz="2400" b="1" dirty="0">
                <a:solidFill>
                  <a:schemeClr val="tx2"/>
                </a:solidFill>
              </a:rPr>
              <a:t>hybrid ARIMA-LSTM </a:t>
            </a:r>
            <a:r>
              <a:rPr lang="en-US" sz="2400" dirty="0">
                <a:solidFill>
                  <a:schemeClr val="tx2"/>
                </a:solidFill>
              </a:rPr>
              <a:t>models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Extending these models to different sectors or regions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EB984B64-936C-C795-43E5-29790CC70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611247-F098-9435-9FA9-0EB22D6C53CC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615CF7-F73E-C287-091B-09E2B383C84D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8" name="Picture 7" descr="uniathena123">
              <a:extLst>
                <a:ext uri="{FF2B5EF4-FFF2-40B4-BE49-F238E27FC236}">
                  <a16:creationId xmlns:a16="http://schemas.microsoft.com/office/drawing/2014/main" id="{B5F07707-3431-6F7B-0CBF-A1E9F61351CC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9769E9-969E-4FC3-3B4D-4E9759CB7B09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F5B1D64-99E6-C021-3F54-DEF3B22A9F66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B17FF6-D92D-0314-5187-D4D321ED7D86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51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208A4F5-2E95-F615-611F-88FEA22DA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34" y="699252"/>
            <a:ext cx="6815428" cy="33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BE2FE1BB-9490-4C10-ADFD-367E24A49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670" y="2574566"/>
            <a:ext cx="184731" cy="54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576072" eaLnBrk="0" fontAlgn="base" hangingPunct="0">
              <a:spcBef>
                <a:spcPct val="0"/>
              </a:spcBef>
              <a:spcAft>
                <a:spcPts val="600"/>
              </a:spcAft>
            </a:pPr>
            <a:br>
              <a:rPr lang="en-ES" altLang="en-ES" sz="113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ES" altLang="en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05AA17-F5F8-8E32-29AC-02663D742F8E}"/>
              </a:ext>
            </a:extLst>
          </p:cNvPr>
          <p:cNvSpPr txBox="1"/>
          <p:nvPr/>
        </p:nvSpPr>
        <p:spPr>
          <a:xfrm>
            <a:off x="0" y="2149019"/>
            <a:ext cx="85957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Agrawal, Manish, Khan, D.A.U. and Shukla, D.P.K. (2019) ‘Stock price prediction using technical indicators: a predictive model using optimal deep learning’, International Journal of Recent Technology and Engineering (IJRTE), 8(2), pp. 2297–2305. Available at: https://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doi.org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/10.35940/ijrteB3048.078219.</a:t>
            </a: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Alzheev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A.V. and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Kochkarov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R.A. (2020) ‘Comparative analysis of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arima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lstm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predictive models: evidence from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russian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stocks’, Finance: Theory and Practice, 24(1), pp. 14–23. Available at: https://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doi.org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/10.26794/2587-5671-2020-24-1-14-23.</a:t>
            </a: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Ariyo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A.A.,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Adewumi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A.O. and Ayo, C.K. (2014) ‘Stock price prediction using the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arima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model’, in 2014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UKSim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-AMSS 16th International Conference on Computer Modelling and Simulation. Cambridge, United Kingdom: IEEE, pp. 106–112. Available at: https://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doi.org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/10.1109/UKSim.2014.67.</a:t>
            </a:r>
          </a:p>
          <a:p>
            <a:pPr defTabSz="576072">
              <a:spcAft>
                <a:spcPts val="600"/>
              </a:spcAft>
            </a:pPr>
            <a:endParaRPr lang="en-GB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Ashok, A. and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Prathibhamol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C.P. (2021) ‘Improved analysis of stock market prediction:(Arima-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lstm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smp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)’, in 2021 4th Biennial International Conference on Nascent Technologies in Engineering (ICNTE).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NaviMumbai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India: IEEE, pp. 1–5. Available at: https://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doi.org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/10.1109/ICNTE51185.2021.9487745.</a:t>
            </a: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Banco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bilbao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vizcaya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argentaria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s. A.(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Bbva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Mc) Stock price, news, quote &amp; history - yahoo finance (no date). Available at: https://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finance.yahoo.com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/quote/BBVA.MC/ (Accessed: 24 November 2023).</a:t>
            </a: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Banco 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santander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s. A.(San. Mc) Stock price, news, quote &amp; history - yahoo finance (no date). Available at: https://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finance.yahoo.com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/quote/SAN.MC/ (Accessed: 24 November 2023).</a:t>
            </a: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Caixabank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, s. A.(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Cabk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. Mc) Stock price, news, quote &amp; history - yahoo finance (no date). Available at: https://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finance.yahoo.com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/quote/CABK.MC/ (Accessed: 24 November 2023).</a:t>
            </a: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1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marL="180023" indent="-180023" defTabSz="57607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Choi, J.W. and Choi, Y. (2023) ‘A study of prediction of airline stock price through oil price with long short-term memory model’, International Journal of Advanced Computer Science and Applications, 14(5). Available at: https://</a:t>
            </a:r>
            <a:r>
              <a:rPr lang="en-GB" sz="1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doi.org</a:t>
            </a:r>
            <a:r>
              <a:rPr lang="en-GB" sz="1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/10.14569/IJACSA.2023.0140509.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 descr="A logo with green text&#10;&#10;Description automatically generated">
            <a:extLst>
              <a:ext uri="{FF2B5EF4-FFF2-40B4-BE49-F238E27FC236}">
                <a16:creationId xmlns:a16="http://schemas.microsoft.com/office/drawing/2014/main" id="{AB335DB3-B233-21E1-8B36-01521D04CD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C5ACE7-BD9D-8DDC-C145-193AB7F2BB93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D7EACE6-2ACB-B96C-D6CD-D401561C1624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4" name="Picture 13" descr="uniathena123">
              <a:extLst>
                <a:ext uri="{FF2B5EF4-FFF2-40B4-BE49-F238E27FC236}">
                  <a16:creationId xmlns:a16="http://schemas.microsoft.com/office/drawing/2014/main" id="{31C5D225-6902-7D97-4847-35999ED4563F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68849E-0187-73D0-F14B-5F8C4501851C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1380D9F-D29D-5E6B-DBFE-036937DBF448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3D04D6-4D80-9967-6AF7-FA51648E1673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25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2DEB190-C596-84DE-8473-AB9885BDFF34}"/>
              </a:ext>
            </a:extLst>
          </p:cNvPr>
          <p:cNvSpPr txBox="1"/>
          <p:nvPr/>
        </p:nvSpPr>
        <p:spPr>
          <a:xfrm>
            <a:off x="4579704" y="149299"/>
            <a:ext cx="288783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596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9716BA-24F1-5C76-383F-718824336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AC2CF22-403B-93D8-213A-DD01D598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ACE36E-5504-A884-95F1-8E220B5BD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5226DC-BE80-CBCC-370E-489B5C57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B2AF05-6B49-8670-D88D-A16275E0D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72F9C73-C170-32C3-511E-712952852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34" y="699252"/>
            <a:ext cx="6815428" cy="33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126D27C-7651-B04C-088C-87E5C3B20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670" y="2574566"/>
            <a:ext cx="184731" cy="54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576072" eaLnBrk="0" fontAlgn="base" hangingPunct="0">
              <a:spcBef>
                <a:spcPct val="0"/>
              </a:spcBef>
              <a:spcAft>
                <a:spcPts val="600"/>
              </a:spcAft>
            </a:pPr>
            <a:br>
              <a:rPr lang="en-ES" altLang="en-ES" sz="113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ES" altLang="en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logo with green text&#10;&#10;Description automatically generated">
            <a:extLst>
              <a:ext uri="{FF2B5EF4-FFF2-40B4-BE49-F238E27FC236}">
                <a16:creationId xmlns:a16="http://schemas.microsoft.com/office/drawing/2014/main" id="{28CC409F-DC74-DBF5-7E66-C6F54E871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BF3CB2-49CC-0836-1D6B-4228DF19D927}"/>
              </a:ext>
            </a:extLst>
          </p:cNvPr>
          <p:cNvSpPr txBox="1"/>
          <p:nvPr/>
        </p:nvSpPr>
        <p:spPr>
          <a:xfrm>
            <a:off x="4579704" y="149299"/>
            <a:ext cx="2887837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5C423-4373-0297-023C-6A64088138FD}"/>
              </a:ext>
            </a:extLst>
          </p:cNvPr>
          <p:cNvSpPr txBox="1"/>
          <p:nvPr/>
        </p:nvSpPr>
        <p:spPr>
          <a:xfrm>
            <a:off x="0" y="2153608"/>
            <a:ext cx="879299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Htun, H.H., Biehl, M. and </a:t>
            </a:r>
            <a:r>
              <a:rPr lang="en-GB" sz="1000" dirty="0" err="1">
                <a:solidFill>
                  <a:schemeClr val="bg1"/>
                </a:solidFill>
              </a:rPr>
              <a:t>Petkov</a:t>
            </a:r>
            <a:r>
              <a:rPr lang="en-GB" sz="1000" dirty="0">
                <a:solidFill>
                  <a:schemeClr val="bg1"/>
                </a:solidFill>
              </a:rPr>
              <a:t>, N. (2023) ‘Survey of feature selection and extraction techniques for stock market prediction’, Financial Innovation, 9(1), p. 26. Available at: https://doi.org/10.1186/s40854-022-00441-7.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1"/>
                </a:solidFill>
              </a:rPr>
              <a:t>Kobiela</a:t>
            </a:r>
            <a:r>
              <a:rPr lang="en-GB" sz="1000" dirty="0">
                <a:solidFill>
                  <a:schemeClr val="bg1"/>
                </a:solidFill>
              </a:rPr>
              <a:t>, D. et al. (2022) ‘ARIMA vs LSTM on NASDAQ stock exchange data’, Procedia Computer Science, 207, pp. 3836–3845. Available at: https://doi.org/10.1016/j.procs.2022.09.445.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Largest </a:t>
            </a:r>
            <a:r>
              <a:rPr lang="en-GB" sz="1000" dirty="0" err="1">
                <a:solidFill>
                  <a:schemeClr val="bg1"/>
                </a:solidFill>
              </a:rPr>
              <a:t>spanish</a:t>
            </a:r>
            <a:r>
              <a:rPr lang="en-GB" sz="1000" dirty="0">
                <a:solidFill>
                  <a:schemeClr val="bg1"/>
                </a:solidFill>
              </a:rPr>
              <a:t> (Ibex) banks stocks by market cap (no date) Simply Wall St. Available at: https://</a:t>
            </a:r>
            <a:r>
              <a:rPr lang="en-GB" sz="1000" dirty="0" err="1">
                <a:solidFill>
                  <a:schemeClr val="bg1"/>
                </a:solidFill>
              </a:rPr>
              <a:t>simplywall.st</a:t>
            </a:r>
            <a:r>
              <a:rPr lang="en-GB" sz="1000" dirty="0">
                <a:solidFill>
                  <a:schemeClr val="bg1"/>
                </a:solidFill>
              </a:rPr>
              <a:t>/stocks/es/banks/market-cap-large (Accessed: 24 November 2023).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Ma, Q. (2020) ‘Comparison of </a:t>
            </a:r>
            <a:r>
              <a:rPr lang="en-GB" sz="1000" dirty="0" err="1">
                <a:solidFill>
                  <a:schemeClr val="bg1"/>
                </a:solidFill>
              </a:rPr>
              <a:t>arima</a:t>
            </a:r>
            <a:r>
              <a:rPr lang="en-GB" sz="1000" dirty="0">
                <a:solidFill>
                  <a:schemeClr val="bg1"/>
                </a:solidFill>
              </a:rPr>
              <a:t>, </a:t>
            </a:r>
            <a:r>
              <a:rPr lang="en-GB" sz="1000" dirty="0" err="1">
                <a:solidFill>
                  <a:schemeClr val="bg1"/>
                </a:solidFill>
              </a:rPr>
              <a:t>ann</a:t>
            </a:r>
            <a:r>
              <a:rPr lang="en-GB" sz="1000" dirty="0">
                <a:solidFill>
                  <a:schemeClr val="bg1"/>
                </a:solidFill>
              </a:rPr>
              <a:t> and </a:t>
            </a:r>
            <a:r>
              <a:rPr lang="en-GB" sz="1000" dirty="0" err="1">
                <a:solidFill>
                  <a:schemeClr val="bg1"/>
                </a:solidFill>
              </a:rPr>
              <a:t>lstm</a:t>
            </a:r>
            <a:r>
              <a:rPr lang="en-GB" sz="1000" dirty="0">
                <a:solidFill>
                  <a:schemeClr val="bg1"/>
                </a:solidFill>
              </a:rPr>
              <a:t> for stock price prediction’, E3S Web of Conferences. Edited by S.O. </a:t>
            </a:r>
            <a:r>
              <a:rPr lang="en-GB" sz="1000" dirty="0" err="1">
                <a:solidFill>
                  <a:schemeClr val="bg1"/>
                </a:solidFill>
              </a:rPr>
              <a:t>Oladokun</a:t>
            </a:r>
            <a:r>
              <a:rPr lang="en-GB" sz="1000" dirty="0">
                <a:solidFill>
                  <a:schemeClr val="bg1"/>
                </a:solidFill>
              </a:rPr>
              <a:t> and S. Lu, 218, p. 01026. Available at: https://doi.org/10.1051/e3sconf/202021801026.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Mondal, P., Shit, L. and Goswami, S. (2014) ‘Study of effectiveness of time series </a:t>
            </a:r>
            <a:r>
              <a:rPr lang="en-GB" sz="1000" dirty="0" err="1">
                <a:solidFill>
                  <a:schemeClr val="bg1"/>
                </a:solidFill>
              </a:rPr>
              <a:t>modeling</a:t>
            </a:r>
            <a:r>
              <a:rPr lang="en-GB" sz="1000" dirty="0">
                <a:solidFill>
                  <a:schemeClr val="bg1"/>
                </a:solidFill>
              </a:rPr>
              <a:t> (Arima) in forecasting stock prices’, International Journal of Computer Science, Engineering and Applications, 4(2), pp. 13–29. Available at: https://doi.org/10.5121/ijcsea.2014.4202.</a:t>
            </a:r>
          </a:p>
          <a:p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1"/>
                </a:solidFill>
              </a:rPr>
              <a:t>Roondiwala</a:t>
            </a:r>
            <a:r>
              <a:rPr lang="en-GB" sz="1000" dirty="0">
                <a:solidFill>
                  <a:schemeClr val="bg1"/>
                </a:solidFill>
              </a:rPr>
              <a:t>, M., Patel, H. and Varma, S. (2015). Predicting Stock Prices Using LSTM. International Journal of Science and Research (IJSR) ISSN, [online] 6, pp.2319–7064. Available at: https://www.ijsr.net/archive/v6i4/ART20172755.pdf.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1"/>
                </a:solidFill>
              </a:rPr>
              <a:t>Siami-Namini</a:t>
            </a:r>
            <a:r>
              <a:rPr lang="en-GB" sz="1000" dirty="0">
                <a:solidFill>
                  <a:schemeClr val="bg1"/>
                </a:solidFill>
              </a:rPr>
              <a:t>, S., </a:t>
            </a:r>
            <a:r>
              <a:rPr lang="en-GB" sz="1000" dirty="0" err="1">
                <a:solidFill>
                  <a:schemeClr val="bg1"/>
                </a:solidFill>
              </a:rPr>
              <a:t>Tavakoli</a:t>
            </a:r>
            <a:r>
              <a:rPr lang="en-GB" sz="1000" dirty="0">
                <a:solidFill>
                  <a:schemeClr val="bg1"/>
                </a:solidFill>
              </a:rPr>
              <a:t>, N. and </a:t>
            </a:r>
            <a:r>
              <a:rPr lang="en-GB" sz="1000" dirty="0" err="1">
                <a:solidFill>
                  <a:schemeClr val="bg1"/>
                </a:solidFill>
              </a:rPr>
              <a:t>Siami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Namin</a:t>
            </a:r>
            <a:r>
              <a:rPr lang="en-GB" sz="1000" dirty="0">
                <a:solidFill>
                  <a:schemeClr val="bg1"/>
                </a:solidFill>
              </a:rPr>
              <a:t>, A. (2018) ‘A comparison of </a:t>
            </a:r>
            <a:r>
              <a:rPr lang="en-GB" sz="1000" dirty="0" err="1">
                <a:solidFill>
                  <a:schemeClr val="bg1"/>
                </a:solidFill>
              </a:rPr>
              <a:t>arima</a:t>
            </a:r>
            <a:r>
              <a:rPr lang="en-GB" sz="1000" dirty="0">
                <a:solidFill>
                  <a:schemeClr val="bg1"/>
                </a:solidFill>
              </a:rPr>
              <a:t> and </a:t>
            </a:r>
            <a:r>
              <a:rPr lang="en-GB" sz="1000" dirty="0" err="1">
                <a:solidFill>
                  <a:schemeClr val="bg1"/>
                </a:solidFill>
              </a:rPr>
              <a:t>lstm</a:t>
            </a:r>
            <a:r>
              <a:rPr lang="en-GB" sz="1000" dirty="0">
                <a:solidFill>
                  <a:schemeClr val="bg1"/>
                </a:solidFill>
              </a:rPr>
              <a:t> in forecasting time series’, in 2018 17th IEEE International Conference on Machine Learning and Applications (ICMLA). Orlando, FL: IEEE, pp. 1394–1401. Available at: https://doi.org/10.1109/ICMLA.2018.00227.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Swathi, T., </a:t>
            </a:r>
            <a:r>
              <a:rPr lang="en-GB" sz="1000" dirty="0" err="1">
                <a:solidFill>
                  <a:schemeClr val="bg1"/>
                </a:solidFill>
              </a:rPr>
              <a:t>Kasiviswanath</a:t>
            </a:r>
            <a:r>
              <a:rPr lang="en-GB" sz="1000" dirty="0">
                <a:solidFill>
                  <a:schemeClr val="bg1"/>
                </a:solidFill>
              </a:rPr>
              <a:t>, N. and Rao, A.A. (2022) ‘An optimal deep learning-based LSTM for stock price prediction using twitter sentiment analysis’, Applied Intelligence, 52(12), pp. 13675–13688. Available at: https://doi.org/10.1007/s10489-022-03175-2.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 err="1">
                <a:solidFill>
                  <a:schemeClr val="bg1"/>
                </a:solidFill>
              </a:rPr>
              <a:t>Toprak</a:t>
            </a:r>
            <a:r>
              <a:rPr lang="en-GB" sz="1000" dirty="0">
                <a:solidFill>
                  <a:schemeClr val="bg1"/>
                </a:solidFill>
              </a:rPr>
              <a:t>, </a:t>
            </a:r>
            <a:r>
              <a:rPr lang="en-GB" sz="1000" dirty="0" err="1">
                <a:solidFill>
                  <a:schemeClr val="bg1"/>
                </a:solidFill>
              </a:rPr>
              <a:t>Ş</a:t>
            </a:r>
            <a:r>
              <a:rPr lang="en-GB" sz="1000" dirty="0">
                <a:solidFill>
                  <a:schemeClr val="bg1"/>
                </a:solidFill>
              </a:rPr>
              <a:t>., </a:t>
            </a:r>
            <a:r>
              <a:rPr lang="en-GB" sz="1000" dirty="0" err="1">
                <a:solidFill>
                  <a:schemeClr val="bg1"/>
                </a:solidFill>
              </a:rPr>
              <a:t>Çağil</a:t>
            </a:r>
            <a:r>
              <a:rPr lang="en-GB" sz="1000" dirty="0">
                <a:solidFill>
                  <a:schemeClr val="bg1"/>
                </a:solidFill>
              </a:rPr>
              <a:t>, G. and </a:t>
            </a:r>
            <a:r>
              <a:rPr lang="en-GB" sz="1000" dirty="0" err="1">
                <a:solidFill>
                  <a:schemeClr val="bg1"/>
                </a:solidFill>
              </a:rPr>
              <a:t>Kökçam</a:t>
            </a:r>
            <a:r>
              <a:rPr lang="en-GB" sz="1000" dirty="0">
                <a:solidFill>
                  <a:schemeClr val="bg1"/>
                </a:solidFill>
              </a:rPr>
              <a:t>, A.H. (2023) ‘Stock closing price prediction with machine learning algorithms: </a:t>
            </a:r>
            <a:r>
              <a:rPr lang="en-GB" sz="1000" dirty="0" err="1">
                <a:solidFill>
                  <a:schemeClr val="bg1"/>
                </a:solidFill>
              </a:rPr>
              <a:t>petkm</a:t>
            </a:r>
            <a:r>
              <a:rPr lang="en-GB" sz="1000" dirty="0">
                <a:solidFill>
                  <a:schemeClr val="bg1"/>
                </a:solidFill>
              </a:rPr>
              <a:t> stock example in </a:t>
            </a:r>
            <a:r>
              <a:rPr lang="en-GB" sz="1000" dirty="0" err="1">
                <a:solidFill>
                  <a:schemeClr val="bg1"/>
                </a:solidFill>
              </a:rPr>
              <a:t>bist</a:t>
            </a:r>
            <a:r>
              <a:rPr lang="en-GB" sz="1000" dirty="0">
                <a:solidFill>
                  <a:schemeClr val="bg1"/>
                </a:solidFill>
              </a:rPr>
              <a:t>’, </a:t>
            </a:r>
            <a:r>
              <a:rPr lang="en-GB" sz="1000" dirty="0" err="1">
                <a:solidFill>
                  <a:schemeClr val="bg1"/>
                </a:solidFill>
              </a:rPr>
              <a:t>Düzce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Üniversitesi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Bilim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ve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Teknoloji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Dergisi</a:t>
            </a:r>
            <a:r>
              <a:rPr lang="en-GB" sz="1000" dirty="0">
                <a:solidFill>
                  <a:schemeClr val="bg1"/>
                </a:solidFill>
              </a:rPr>
              <a:t>, 11(2), pp. 958–976. Available at: https://doi.org/10.29130/dubited.1096767.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bg1"/>
                </a:solidFill>
              </a:rPr>
              <a:t>Wong, W.-K., </a:t>
            </a:r>
            <a:r>
              <a:rPr lang="en-GB" sz="1000" dirty="0" err="1">
                <a:solidFill>
                  <a:schemeClr val="bg1"/>
                </a:solidFill>
              </a:rPr>
              <a:t>Manzur</a:t>
            </a:r>
            <a:r>
              <a:rPr lang="en-GB" sz="1000" dirty="0">
                <a:solidFill>
                  <a:schemeClr val="bg1"/>
                </a:solidFill>
              </a:rPr>
              <a:t>, M. and Chew, B.-K. (2003) ‘How rewarding is technical analysis? Evidence from Singapore stock market’, Applied Financial Economics, 13(7), pp. 543–551. Available at: https://</a:t>
            </a:r>
            <a:r>
              <a:rPr lang="en-GB" sz="1000" dirty="0" err="1">
                <a:solidFill>
                  <a:schemeClr val="bg1"/>
                </a:solidFill>
              </a:rPr>
              <a:t>doi.org</a:t>
            </a:r>
            <a:r>
              <a:rPr lang="en-GB" sz="1000" dirty="0">
                <a:solidFill>
                  <a:schemeClr val="bg1"/>
                </a:solidFill>
              </a:rPr>
              <a:t>/10.1080/0960310022000020906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E1BE72-72DF-F1FD-7145-31EF6D00511C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D26BDA-8234-784C-3CB2-F7F646AFED78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6" name="Picture 5" descr="uniathena123">
              <a:extLst>
                <a:ext uri="{FF2B5EF4-FFF2-40B4-BE49-F238E27FC236}">
                  <a16:creationId xmlns:a16="http://schemas.microsoft.com/office/drawing/2014/main" id="{354FF6D6-4A0F-8B02-1526-A8A8DBCA9A8B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F4C47-4E41-2BB1-1209-B96F6143938E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07BD2C6-D688-FBB8-6909-9E3591C9B387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3E5680-6A35-C7D7-5839-ECE73CC71016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26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60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1EB241-D000-289A-28C4-738F4F9A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498;p29">
            <a:extLst>
              <a:ext uri="{FF2B5EF4-FFF2-40B4-BE49-F238E27FC236}">
                <a16:creationId xmlns:a16="http://schemas.microsoft.com/office/drawing/2014/main" id="{E0946973-DA5E-0CB2-55AC-09FF6512219D}"/>
              </a:ext>
            </a:extLst>
          </p:cNvPr>
          <p:cNvSpPr txBox="1">
            <a:spLocks/>
          </p:cNvSpPr>
          <p:nvPr/>
        </p:nvSpPr>
        <p:spPr>
          <a:xfrm>
            <a:off x="6590662" y="4267832"/>
            <a:ext cx="4805996" cy="129711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  <a:buClr>
                <a:schemeClr val="lt1"/>
              </a:buClr>
              <a:buSzPts val="6600"/>
            </a:pPr>
            <a:r>
              <a:rPr lang="en-US" sz="54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6" name="Graphic 25" descr="Smiling Face with No Fill">
            <a:extLst>
              <a:ext uri="{FF2B5EF4-FFF2-40B4-BE49-F238E27FC236}">
                <a16:creationId xmlns:a16="http://schemas.microsoft.com/office/drawing/2014/main" id="{7F5BB986-B998-4984-06F3-305E2372F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F02F1E21-28D0-5B0E-56A2-D2BCDBD9E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34" y="699252"/>
            <a:ext cx="6815428" cy="33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ES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B157C8F-0584-30BA-CFA2-E929BBD5E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0670" y="2574566"/>
            <a:ext cx="184731" cy="54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576072" eaLnBrk="0" fontAlgn="base" hangingPunct="0">
              <a:spcBef>
                <a:spcPct val="0"/>
              </a:spcBef>
              <a:spcAft>
                <a:spcPts val="600"/>
              </a:spcAft>
            </a:pPr>
            <a:br>
              <a:rPr lang="en-ES" altLang="en-ES" sz="113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endParaRPr kumimoji="0" lang="en-ES" altLang="en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logo with green text&#10;&#10;Description automatically generated">
            <a:extLst>
              <a:ext uri="{FF2B5EF4-FFF2-40B4-BE49-F238E27FC236}">
                <a16:creationId xmlns:a16="http://schemas.microsoft.com/office/drawing/2014/main" id="{CE2E9E00-2B5B-0EE4-BB58-CBFF7E54A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D338529-7888-983B-5B91-84ABBEBB18E6}"/>
              </a:ext>
            </a:extLst>
          </p:cNvPr>
          <p:cNvGrpSpPr/>
          <p:nvPr/>
        </p:nvGrpSpPr>
        <p:grpSpPr>
          <a:xfrm>
            <a:off x="11636826" y="6275422"/>
            <a:ext cx="481033" cy="481033"/>
            <a:chOff x="11636826" y="6275422"/>
            <a:chExt cx="481033" cy="48103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F200383-3B49-955E-B411-519E2B598D3A}"/>
                </a:ext>
              </a:extLst>
            </p:cNvPr>
            <p:cNvSpPr/>
            <p:nvPr/>
          </p:nvSpPr>
          <p:spPr>
            <a:xfrm>
              <a:off x="11636826" y="6275422"/>
              <a:ext cx="481033" cy="48103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AA6B0D-9A52-ACEC-04A3-AC8F491EB361}"/>
                </a:ext>
              </a:extLst>
            </p:cNvPr>
            <p:cNvSpPr txBox="1"/>
            <p:nvPr/>
          </p:nvSpPr>
          <p:spPr>
            <a:xfrm>
              <a:off x="11673896" y="6331272"/>
              <a:ext cx="443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S" dirty="0">
                  <a:solidFill>
                    <a:schemeClr val="bg1"/>
                  </a:solidFill>
                </a:rPr>
                <a:t>27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486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03A578-C34B-9E0F-42B1-44E9C6932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0AD219-9675-EE23-33A3-A8C61B8BD8E5}"/>
              </a:ext>
            </a:extLst>
          </p:cNvPr>
          <p:cNvSpPr txBox="1"/>
          <p:nvPr/>
        </p:nvSpPr>
        <p:spPr>
          <a:xfrm>
            <a:off x="4076398" y="259362"/>
            <a:ext cx="4539568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ARIMA and LSTM</a:t>
            </a:r>
          </a:p>
        </p:txBody>
      </p:sp>
      <p:pic>
        <p:nvPicPr>
          <p:cNvPr id="2" name="Picture 1" descr="A logo with green text&#10;&#10;Description automatically generated">
            <a:extLst>
              <a:ext uri="{FF2B5EF4-FFF2-40B4-BE49-F238E27FC236}">
                <a16:creationId xmlns:a16="http://schemas.microsoft.com/office/drawing/2014/main" id="{A6AF30E4-D241-AEFD-C8B7-AA1DBF018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aphicFrame>
        <p:nvGraphicFramePr>
          <p:cNvPr id="10" name="TextBox 7">
            <a:extLst>
              <a:ext uri="{FF2B5EF4-FFF2-40B4-BE49-F238E27FC236}">
                <a16:creationId xmlns:a16="http://schemas.microsoft.com/office/drawing/2014/main" id="{D5952027-93F0-B171-1F56-594E1E244B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5925172"/>
              </p:ext>
            </p:extLst>
          </p:nvPr>
        </p:nvGraphicFramePr>
        <p:xfrm>
          <a:off x="0" y="1643843"/>
          <a:ext cx="12035481" cy="52141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ACB91D8D-22D8-B683-8AA0-E192A33441B1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DF3C0A-B422-B5D8-5FF1-1F783C1DBBD6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1" name="Picture 10" descr="uniathena123">
              <a:extLst>
                <a:ext uri="{FF2B5EF4-FFF2-40B4-BE49-F238E27FC236}">
                  <a16:creationId xmlns:a16="http://schemas.microsoft.com/office/drawing/2014/main" id="{49385B9F-D4D9-5B11-ABCA-A12D2EE31C9D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F5128004-3A7B-569D-E903-A17F38F529B5}"/>
              </a:ext>
            </a:extLst>
          </p:cNvPr>
          <p:cNvSpPr/>
          <p:nvPr/>
        </p:nvSpPr>
        <p:spPr>
          <a:xfrm>
            <a:off x="11636826" y="6275422"/>
            <a:ext cx="481033" cy="4810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4717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F934D8-BA1F-289B-EF89-219D45BFC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DBE1FB-49CE-4592-BDC9-5671FBFBF44E}"/>
              </a:ext>
            </a:extLst>
          </p:cNvPr>
          <p:cNvSpPr txBox="1"/>
          <p:nvPr/>
        </p:nvSpPr>
        <p:spPr>
          <a:xfrm>
            <a:off x="4607009" y="259590"/>
            <a:ext cx="2977981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pic>
        <p:nvPicPr>
          <p:cNvPr id="10" name="Picture 9" descr="A logo with green text&#10;&#10;Description automatically generated">
            <a:extLst>
              <a:ext uri="{FF2B5EF4-FFF2-40B4-BE49-F238E27FC236}">
                <a16:creationId xmlns:a16="http://schemas.microsoft.com/office/drawing/2014/main" id="{8CED3A5C-6C5E-924D-E967-A7C2B9DA5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021AC414-F290-9D3B-ED2A-D64C7909A6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369786"/>
              </p:ext>
            </p:extLst>
          </p:nvPr>
        </p:nvGraphicFramePr>
        <p:xfrm>
          <a:off x="0" y="1575955"/>
          <a:ext cx="12191998" cy="52820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015007DC-A89E-E89E-27DE-A875859DBF13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E98C6C8-1B07-427C-26C9-40B6CFEDAF15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5" name="Picture 14" descr="uniathena123">
              <a:extLst>
                <a:ext uri="{FF2B5EF4-FFF2-40B4-BE49-F238E27FC236}">
                  <a16:creationId xmlns:a16="http://schemas.microsoft.com/office/drawing/2014/main" id="{6D103960-5BDF-50CA-DC61-2FF586BCFF5F}"/>
                </a:ext>
              </a:extLst>
            </p:cNvPr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B068BDE7-9D90-3685-55F0-03E283F56B07}"/>
              </a:ext>
            </a:extLst>
          </p:cNvPr>
          <p:cNvSpPr/>
          <p:nvPr/>
        </p:nvSpPr>
        <p:spPr>
          <a:xfrm>
            <a:off x="11636826" y="6275422"/>
            <a:ext cx="481033" cy="4810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1980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CFD13-3396-4174-F9E4-258F19D8B55B}"/>
              </a:ext>
            </a:extLst>
          </p:cNvPr>
          <p:cNvSpPr txBox="1"/>
          <p:nvPr/>
        </p:nvSpPr>
        <p:spPr>
          <a:xfrm>
            <a:off x="3982797" y="-1281"/>
            <a:ext cx="4654575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Problem Statement</a:t>
            </a:r>
          </a:p>
        </p:txBody>
      </p:sp>
      <p:pic>
        <p:nvPicPr>
          <p:cNvPr id="2" name="Picture 1" descr="A logo with green text&#10;&#10;Description automatically generated">
            <a:extLst>
              <a:ext uri="{FF2B5EF4-FFF2-40B4-BE49-F238E27FC236}">
                <a16:creationId xmlns:a16="http://schemas.microsoft.com/office/drawing/2014/main" id="{30E16A1A-04E4-ACF9-EF3A-06B1430E7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407F1AE-4908-2BE1-643E-652CD151B8C3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8C28B0-6E45-B358-D1AC-B340C9195D18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0" name="Picture 9" descr="uniathena123">
              <a:extLst>
                <a:ext uri="{FF2B5EF4-FFF2-40B4-BE49-F238E27FC236}">
                  <a16:creationId xmlns:a16="http://schemas.microsoft.com/office/drawing/2014/main" id="{F1E4FA51-60BD-12A2-BFA1-7B6336EAC742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BFFB264-DAFC-60D7-98B6-F368B2489814}"/>
              </a:ext>
            </a:extLst>
          </p:cNvPr>
          <p:cNvSpPr txBox="1"/>
          <p:nvPr/>
        </p:nvSpPr>
        <p:spPr>
          <a:xfrm>
            <a:off x="1840798" y="3543879"/>
            <a:ext cx="8896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gap in comparative research on effective forecasting models for the Spanish banking sector</a:t>
            </a:r>
            <a:endParaRPr lang="en-E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28ECDC-0132-C3B4-15F8-D7028B9216EF}"/>
              </a:ext>
            </a:extLst>
          </p:cNvPr>
          <p:cNvSpPr/>
          <p:nvPr/>
        </p:nvSpPr>
        <p:spPr>
          <a:xfrm>
            <a:off x="11636826" y="6275422"/>
            <a:ext cx="481033" cy="4810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32267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108EA-C3A7-E5DD-E558-EFBD4C6C2B56}"/>
              </a:ext>
            </a:extLst>
          </p:cNvPr>
          <p:cNvSpPr txBox="1"/>
          <p:nvPr/>
        </p:nvSpPr>
        <p:spPr>
          <a:xfrm>
            <a:off x="4814762" y="227493"/>
            <a:ext cx="256247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Objectives</a:t>
            </a:r>
            <a:endParaRPr lang="en-US" sz="4000" u="sng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921FB8F9-F929-628F-840A-F143268F8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5" name="Google Shape;133;p4">
            <a:extLst>
              <a:ext uri="{FF2B5EF4-FFF2-40B4-BE49-F238E27FC236}">
                <a16:creationId xmlns:a16="http://schemas.microsoft.com/office/drawing/2014/main" id="{06EC9D82-5346-EC76-DA00-118707A4B1E8}"/>
              </a:ext>
            </a:extLst>
          </p:cNvPr>
          <p:cNvGrpSpPr/>
          <p:nvPr/>
        </p:nvGrpSpPr>
        <p:grpSpPr>
          <a:xfrm>
            <a:off x="3409784" y="1929482"/>
            <a:ext cx="5372425" cy="4660906"/>
            <a:chOff x="65539" y="-321214"/>
            <a:chExt cx="6114187" cy="5839177"/>
          </a:xfrm>
        </p:grpSpPr>
        <p:sp>
          <p:nvSpPr>
            <p:cNvPr id="8" name="Google Shape;135;p4">
              <a:extLst>
                <a:ext uri="{FF2B5EF4-FFF2-40B4-BE49-F238E27FC236}">
                  <a16:creationId xmlns:a16="http://schemas.microsoft.com/office/drawing/2014/main" id="{35D52F10-050D-AFF2-68C2-CB4155F8D925}"/>
                </a:ext>
              </a:extLst>
            </p:cNvPr>
            <p:cNvSpPr txBox="1"/>
            <p:nvPr/>
          </p:nvSpPr>
          <p:spPr>
            <a:xfrm>
              <a:off x="65539" y="-321214"/>
              <a:ext cx="6114187" cy="160409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822960">
                <a:lnSpc>
                  <a:spcPct val="90000"/>
                </a:lnSpc>
                <a:spcAft>
                  <a:spcPts val="600"/>
                </a:spcAft>
                <a:buClr>
                  <a:schemeClr val="lt1"/>
                </a:buClr>
                <a:buSzPts val="2400"/>
              </a:pPr>
              <a:r>
                <a:rPr lang="en-US" sz="2400" kern="1200" dirty="0">
                  <a:solidFill>
                    <a:schemeClr val="lt1"/>
                  </a:solidFill>
                  <a:latin typeface="Calibri"/>
                  <a:ea typeface="+mn-ea"/>
                  <a:cs typeface="Calibri"/>
                  <a:sym typeface="Calibri"/>
                </a:rPr>
                <a:t>To conduct a comparative analysis of ARIMA and LSTM models in stock price prediction.</a:t>
              </a:r>
              <a:endParaRPr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37;p4">
              <a:extLst>
                <a:ext uri="{FF2B5EF4-FFF2-40B4-BE49-F238E27FC236}">
                  <a16:creationId xmlns:a16="http://schemas.microsoft.com/office/drawing/2014/main" id="{512E0F3E-7D3D-9B9B-D719-941EA6B19831}"/>
                </a:ext>
              </a:extLst>
            </p:cNvPr>
            <p:cNvSpPr txBox="1"/>
            <p:nvPr/>
          </p:nvSpPr>
          <p:spPr>
            <a:xfrm>
              <a:off x="65539" y="1090481"/>
              <a:ext cx="6114187" cy="160409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822960">
                <a:lnSpc>
                  <a:spcPct val="90000"/>
                </a:lnSpc>
                <a:spcAft>
                  <a:spcPts val="600"/>
                </a:spcAft>
                <a:buClr>
                  <a:schemeClr val="lt1"/>
                </a:buClr>
                <a:buSzPts val="2400"/>
              </a:pPr>
              <a:r>
                <a:rPr lang="en-US" sz="2400" kern="1200" dirty="0">
                  <a:solidFill>
                    <a:schemeClr val="lt1"/>
                  </a:solidFill>
                  <a:latin typeface="Calibri"/>
                  <a:ea typeface="+mn-ea"/>
                  <a:cs typeface="Calibri"/>
                  <a:sym typeface="Calibri"/>
                </a:rPr>
                <a:t>To investigate the impact of RSI on LSTM model accuracy.</a:t>
              </a:r>
              <a:endParaRPr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39;p4">
              <a:extLst>
                <a:ext uri="{FF2B5EF4-FFF2-40B4-BE49-F238E27FC236}">
                  <a16:creationId xmlns:a16="http://schemas.microsoft.com/office/drawing/2014/main" id="{7B89C1DC-80C9-CFFA-6A03-5C25EDD5287C}"/>
                </a:ext>
              </a:extLst>
            </p:cNvPr>
            <p:cNvSpPr txBox="1"/>
            <p:nvPr/>
          </p:nvSpPr>
          <p:spPr>
            <a:xfrm>
              <a:off x="65539" y="2502176"/>
              <a:ext cx="6114187" cy="160409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822960">
                <a:lnSpc>
                  <a:spcPct val="90000"/>
                </a:lnSpc>
                <a:spcAft>
                  <a:spcPts val="600"/>
                </a:spcAft>
                <a:buClr>
                  <a:schemeClr val="lt1"/>
                </a:buClr>
                <a:buSzPts val="2400"/>
              </a:pPr>
              <a:r>
                <a:rPr lang="en-US" sz="2400" kern="1200" dirty="0">
                  <a:solidFill>
                    <a:schemeClr val="lt1"/>
                  </a:solidFill>
                  <a:latin typeface="Calibri"/>
                  <a:ea typeface="+mn-ea"/>
                  <a:cs typeface="Calibri"/>
                  <a:sym typeface="Calibri"/>
                </a:rPr>
                <a:t>To optimize ARIMA and LSTM models specifically for the Spanish banking context.</a:t>
              </a:r>
              <a:endParaRPr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1;p4">
              <a:extLst>
                <a:ext uri="{FF2B5EF4-FFF2-40B4-BE49-F238E27FC236}">
                  <a16:creationId xmlns:a16="http://schemas.microsoft.com/office/drawing/2014/main" id="{65916341-C18B-BBE3-F2D3-3362EC7B8B7A}"/>
                </a:ext>
              </a:extLst>
            </p:cNvPr>
            <p:cNvSpPr txBox="1"/>
            <p:nvPr/>
          </p:nvSpPr>
          <p:spPr>
            <a:xfrm>
              <a:off x="65539" y="3913871"/>
              <a:ext cx="6114187" cy="1604092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822960">
                <a:lnSpc>
                  <a:spcPct val="90000"/>
                </a:lnSpc>
                <a:spcAft>
                  <a:spcPts val="600"/>
                </a:spcAft>
                <a:buClr>
                  <a:schemeClr val="lt1"/>
                </a:buClr>
                <a:buSzPts val="2400"/>
              </a:pPr>
              <a:r>
                <a:rPr lang="en-US" sz="2400" kern="1200">
                  <a:solidFill>
                    <a:schemeClr val="lt1"/>
                  </a:solidFill>
                  <a:latin typeface="Calibri"/>
                  <a:ea typeface="+mn-ea"/>
                  <a:cs typeface="Calibri"/>
                  <a:sym typeface="Calibri"/>
                </a:rPr>
                <a:t>To provide valuable insights into the field of financial econometrics.</a:t>
              </a:r>
              <a:endPara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3F84ED-2FFF-45B6-0826-DB4B6B870DDC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A89F90-722D-0EEF-542E-462E2D37CF3E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17" name="Picture 16" descr="uniathena123">
              <a:extLst>
                <a:ext uri="{FF2B5EF4-FFF2-40B4-BE49-F238E27FC236}">
                  <a16:creationId xmlns:a16="http://schemas.microsoft.com/office/drawing/2014/main" id="{36BCCE0E-FBCA-B802-A793-5F2E597A5B50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77F15AA4-3E99-9A23-9B32-4F73CEF60EA1}"/>
              </a:ext>
            </a:extLst>
          </p:cNvPr>
          <p:cNvSpPr/>
          <p:nvPr/>
        </p:nvSpPr>
        <p:spPr>
          <a:xfrm>
            <a:off x="11636826" y="6275422"/>
            <a:ext cx="481033" cy="4810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1475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108EA-C3A7-E5DD-E558-EFBD4C6C2B56}"/>
              </a:ext>
            </a:extLst>
          </p:cNvPr>
          <p:cNvSpPr txBox="1"/>
          <p:nvPr/>
        </p:nvSpPr>
        <p:spPr>
          <a:xfrm>
            <a:off x="4126170" y="149299"/>
            <a:ext cx="4399006" cy="10336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Aim of the Research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DB3C2-9E5F-8D76-40BB-F5F3A111D29A}"/>
              </a:ext>
            </a:extLst>
          </p:cNvPr>
          <p:cNvSpPr txBox="1"/>
          <p:nvPr/>
        </p:nvSpPr>
        <p:spPr>
          <a:xfrm>
            <a:off x="1371599" y="2318197"/>
            <a:ext cx="9724031" cy="3683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The research aims to determine the more effective model for predicting stock prices in the Spanish banking sector and address the critical gap in the literature.</a:t>
            </a:r>
          </a:p>
        </p:txBody>
      </p:sp>
      <p:pic>
        <p:nvPicPr>
          <p:cNvPr id="5" name="Picture 4" descr="A logo with green text&#10;&#10;Description automatically generated">
            <a:extLst>
              <a:ext uri="{FF2B5EF4-FFF2-40B4-BE49-F238E27FC236}">
                <a16:creationId xmlns:a16="http://schemas.microsoft.com/office/drawing/2014/main" id="{48F1C05A-7613-40C1-8D87-C0FCB2482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E066ADF-7FC6-A643-4BB2-E2F24CA4D674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1BB5799-9CBE-115B-49B7-1986FC88FB06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9" name="Picture 8" descr="uniathena123">
              <a:extLst>
                <a:ext uri="{FF2B5EF4-FFF2-40B4-BE49-F238E27FC236}">
                  <a16:creationId xmlns:a16="http://schemas.microsoft.com/office/drawing/2014/main" id="{78303CFC-C87D-0BEA-B630-06D8A6400C30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8EDABC41-9D19-EC6D-0625-E88FE305345E}"/>
              </a:ext>
            </a:extLst>
          </p:cNvPr>
          <p:cNvSpPr/>
          <p:nvPr/>
        </p:nvSpPr>
        <p:spPr>
          <a:xfrm>
            <a:off x="11636826" y="6275422"/>
            <a:ext cx="481033" cy="4810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948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108EA-C3A7-E5DD-E558-EFBD4C6C2B56}"/>
              </a:ext>
            </a:extLst>
          </p:cNvPr>
          <p:cNvSpPr txBox="1"/>
          <p:nvPr/>
        </p:nvSpPr>
        <p:spPr>
          <a:xfrm>
            <a:off x="3621362" y="164845"/>
            <a:ext cx="4507493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Research</a:t>
            </a:r>
            <a:r>
              <a:rPr lang="en-US" sz="40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Questions</a:t>
            </a:r>
          </a:p>
        </p:txBody>
      </p:sp>
      <p:pic>
        <p:nvPicPr>
          <p:cNvPr id="5" name="Picture 4" descr="A logo with green text&#10;&#10;Description automatically generated">
            <a:extLst>
              <a:ext uri="{FF2B5EF4-FFF2-40B4-BE49-F238E27FC236}">
                <a16:creationId xmlns:a16="http://schemas.microsoft.com/office/drawing/2014/main" id="{C6E30471-8251-5D2A-3A42-525170E610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pSp>
        <p:nvGrpSpPr>
          <p:cNvPr id="3" name="Google Shape;149;p5">
            <a:extLst>
              <a:ext uri="{FF2B5EF4-FFF2-40B4-BE49-F238E27FC236}">
                <a16:creationId xmlns:a16="http://schemas.microsoft.com/office/drawing/2014/main" id="{C51F332F-3CB2-5ACD-FE61-3BF7A878D758}"/>
              </a:ext>
            </a:extLst>
          </p:cNvPr>
          <p:cNvGrpSpPr/>
          <p:nvPr/>
        </p:nvGrpSpPr>
        <p:grpSpPr>
          <a:xfrm>
            <a:off x="432225" y="2107850"/>
            <a:ext cx="11327548" cy="4169045"/>
            <a:chOff x="-1" y="-1"/>
            <a:chExt cx="9811057" cy="3610908"/>
          </a:xfrm>
        </p:grpSpPr>
        <p:sp>
          <p:nvSpPr>
            <p:cNvPr id="15" name="Google Shape;150;p5">
              <a:extLst>
                <a:ext uri="{FF2B5EF4-FFF2-40B4-BE49-F238E27FC236}">
                  <a16:creationId xmlns:a16="http://schemas.microsoft.com/office/drawing/2014/main" id="{F017FCBE-ABA9-AE7F-BEDE-25DEC8EC7304}"/>
                </a:ext>
              </a:extLst>
            </p:cNvPr>
            <p:cNvSpPr/>
            <p:nvPr/>
          </p:nvSpPr>
          <p:spPr>
            <a:xfrm>
              <a:off x="0" y="-1"/>
              <a:ext cx="8412480" cy="110330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;p5">
              <a:extLst>
                <a:ext uri="{FF2B5EF4-FFF2-40B4-BE49-F238E27FC236}">
                  <a16:creationId xmlns:a16="http://schemas.microsoft.com/office/drawing/2014/main" id="{426EBF62-A8C4-5897-3EA5-7000BBECD2D3}"/>
                </a:ext>
              </a:extLst>
            </p:cNvPr>
            <p:cNvSpPr txBox="1"/>
            <p:nvPr/>
          </p:nvSpPr>
          <p:spPr>
            <a:xfrm>
              <a:off x="-1" y="66100"/>
              <a:ext cx="7298593" cy="901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defTabSz="1051560">
                <a:lnSpc>
                  <a:spcPct val="90000"/>
                </a:lnSpc>
                <a:spcAft>
                  <a:spcPts val="600"/>
                </a:spcAft>
                <a:buClr>
                  <a:schemeClr val="lt1"/>
                </a:buClr>
                <a:buSzPts val="2500"/>
              </a:pPr>
              <a:r>
                <a:rPr lang="en-US" sz="2400" kern="1200" dirty="0">
                  <a:solidFill>
                    <a:schemeClr val="lt1"/>
                  </a:solidFill>
                  <a:latin typeface="Calibri"/>
                  <a:ea typeface="+mn-ea"/>
                  <a:cs typeface="Calibri"/>
                  <a:sym typeface="Calibri"/>
                </a:rPr>
                <a:t>How do ARIMA and LSTM models perform in predicting the stock prices of large-cap Spanish banks?</a:t>
              </a:r>
              <a:endParaRPr sz="2400" dirty="0"/>
            </a:p>
          </p:txBody>
        </p:sp>
        <p:sp>
          <p:nvSpPr>
            <p:cNvPr id="17" name="Google Shape;152;p5">
              <a:extLst>
                <a:ext uri="{FF2B5EF4-FFF2-40B4-BE49-F238E27FC236}">
                  <a16:creationId xmlns:a16="http://schemas.microsoft.com/office/drawing/2014/main" id="{09C4C2EC-D980-8D5A-D059-6B81565BFFF8}"/>
                </a:ext>
              </a:extLst>
            </p:cNvPr>
            <p:cNvSpPr/>
            <p:nvPr/>
          </p:nvSpPr>
          <p:spPr>
            <a:xfrm>
              <a:off x="683918" y="1256902"/>
              <a:ext cx="8412480" cy="110330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3;p5">
              <a:extLst>
                <a:ext uri="{FF2B5EF4-FFF2-40B4-BE49-F238E27FC236}">
                  <a16:creationId xmlns:a16="http://schemas.microsoft.com/office/drawing/2014/main" id="{38D91B9F-CCC3-DE66-1466-7C161277A6DA}"/>
                </a:ext>
              </a:extLst>
            </p:cNvPr>
            <p:cNvSpPr txBox="1"/>
            <p:nvPr/>
          </p:nvSpPr>
          <p:spPr>
            <a:xfrm>
              <a:off x="718565" y="1357947"/>
              <a:ext cx="7762199" cy="901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defTabSz="1051560">
                <a:lnSpc>
                  <a:spcPct val="90000"/>
                </a:lnSpc>
                <a:spcAft>
                  <a:spcPts val="600"/>
                </a:spcAft>
                <a:buClr>
                  <a:schemeClr val="lt1"/>
                </a:buClr>
                <a:buSzPts val="2500"/>
              </a:pPr>
              <a:r>
                <a:rPr lang="en-US" sz="2400" kern="1200" dirty="0">
                  <a:solidFill>
                    <a:schemeClr val="lt1"/>
                  </a:solidFill>
                  <a:latin typeface="Calibri"/>
                  <a:ea typeface="+mn-ea"/>
                  <a:cs typeface="Calibri"/>
                  <a:sym typeface="Calibri"/>
                </a:rPr>
                <a:t>How does the use of closing price as the sole feature in the ARIMA model impact its predictive accuracy compared to the broader feature set in the LSTM model?</a:t>
              </a:r>
              <a:endParaRPr sz="2400" dirty="0"/>
            </a:p>
          </p:txBody>
        </p:sp>
        <p:sp>
          <p:nvSpPr>
            <p:cNvPr id="19" name="Google Shape;154;p5">
              <a:extLst>
                <a:ext uri="{FF2B5EF4-FFF2-40B4-BE49-F238E27FC236}">
                  <a16:creationId xmlns:a16="http://schemas.microsoft.com/office/drawing/2014/main" id="{FF4C284C-13B5-2920-F164-0F26554FEF05}"/>
                </a:ext>
              </a:extLst>
            </p:cNvPr>
            <p:cNvSpPr/>
            <p:nvPr/>
          </p:nvSpPr>
          <p:spPr>
            <a:xfrm>
              <a:off x="1398576" y="2507598"/>
              <a:ext cx="8412480" cy="1103309"/>
            </a:xfrm>
            <a:prstGeom prst="roundRect">
              <a:avLst>
                <a:gd name="adj" fmla="val 10000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5;p5">
              <a:extLst>
                <a:ext uri="{FF2B5EF4-FFF2-40B4-BE49-F238E27FC236}">
                  <a16:creationId xmlns:a16="http://schemas.microsoft.com/office/drawing/2014/main" id="{E0D9D4ED-EE67-EA0F-6E4A-CD1C10D98AEB}"/>
                </a:ext>
              </a:extLst>
            </p:cNvPr>
            <p:cNvSpPr txBox="1"/>
            <p:nvPr/>
          </p:nvSpPr>
          <p:spPr>
            <a:xfrm>
              <a:off x="1392907" y="2593275"/>
              <a:ext cx="7432438" cy="901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defTabSz="1051560">
                <a:lnSpc>
                  <a:spcPct val="90000"/>
                </a:lnSpc>
                <a:spcAft>
                  <a:spcPts val="600"/>
                </a:spcAft>
                <a:buClr>
                  <a:schemeClr val="lt1"/>
                </a:buClr>
                <a:buSzPts val="2500"/>
              </a:pPr>
              <a:r>
                <a:rPr lang="en-US" sz="2400" kern="1200" dirty="0">
                  <a:solidFill>
                    <a:schemeClr val="lt1"/>
                  </a:solidFill>
                  <a:latin typeface="Calibri"/>
                  <a:ea typeface="+mn-ea"/>
                  <a:cs typeface="Calibri"/>
                  <a:sym typeface="Calibri"/>
                </a:rPr>
                <a:t>What are the optimal parameter settings for ARIMA and LSTM models to maximize their predictive accuracy for large-cap Spanish bank stocks?</a:t>
              </a:r>
              <a:endParaRPr sz="2400" dirty="0"/>
            </a:p>
          </p:txBody>
        </p:sp>
        <p:sp>
          <p:nvSpPr>
            <p:cNvPr id="21" name="Google Shape;158;p5">
              <a:extLst>
                <a:ext uri="{FF2B5EF4-FFF2-40B4-BE49-F238E27FC236}">
                  <a16:creationId xmlns:a16="http://schemas.microsoft.com/office/drawing/2014/main" id="{C34F0554-2026-5D61-8291-6BB3F4A5D605}"/>
                </a:ext>
              </a:extLst>
            </p:cNvPr>
            <p:cNvSpPr/>
            <p:nvPr/>
          </p:nvSpPr>
          <p:spPr>
            <a:xfrm>
              <a:off x="7810799" y="773883"/>
              <a:ext cx="622241" cy="622241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9;p5">
              <a:extLst>
                <a:ext uri="{FF2B5EF4-FFF2-40B4-BE49-F238E27FC236}">
                  <a16:creationId xmlns:a16="http://schemas.microsoft.com/office/drawing/2014/main" id="{274D6015-67AA-FD4A-CE4D-FC5B38D0B29D}"/>
                </a:ext>
              </a:extLst>
            </p:cNvPr>
            <p:cNvSpPr txBox="1"/>
            <p:nvPr/>
          </p:nvSpPr>
          <p:spPr>
            <a:xfrm>
              <a:off x="7930242" y="733200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160;p5">
              <a:extLst>
                <a:ext uri="{FF2B5EF4-FFF2-40B4-BE49-F238E27FC236}">
                  <a16:creationId xmlns:a16="http://schemas.microsoft.com/office/drawing/2014/main" id="{9EA69E2D-4F02-63B6-63E2-C970558874D7}"/>
                </a:ext>
              </a:extLst>
            </p:cNvPr>
            <p:cNvSpPr/>
            <p:nvPr/>
          </p:nvSpPr>
          <p:spPr>
            <a:xfrm>
              <a:off x="8494783" y="2021663"/>
              <a:ext cx="622241" cy="622241"/>
            </a:xfrm>
            <a:prstGeom prst="downArrow">
              <a:avLst>
                <a:gd name="adj1" fmla="val 55000"/>
                <a:gd name="adj2" fmla="val 45000"/>
              </a:avLst>
            </a:prstGeom>
            <a:solidFill>
              <a:srgbClr val="CCD3EA">
                <a:alpha val="89803"/>
              </a:srgbClr>
            </a:solidFill>
            <a:ln w="12700" cap="flat" cmpd="sng">
              <a:solidFill>
                <a:srgbClr val="CCD3EA">
                  <a:alpha val="8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;p5">
              <a:extLst>
                <a:ext uri="{FF2B5EF4-FFF2-40B4-BE49-F238E27FC236}">
                  <a16:creationId xmlns:a16="http://schemas.microsoft.com/office/drawing/2014/main" id="{493AE3AA-E784-18F6-2FA8-74EA59888281}"/>
                </a:ext>
              </a:extLst>
            </p:cNvPr>
            <p:cNvSpPr txBox="1"/>
            <p:nvPr/>
          </p:nvSpPr>
          <p:spPr>
            <a:xfrm>
              <a:off x="8634787" y="1864548"/>
              <a:ext cx="342233" cy="4682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5550" tIns="35550" rIns="35550" bIns="355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Calibri"/>
                <a:buNone/>
              </a:pPr>
              <a:endPara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F50906-FCE5-433A-59DF-4CAC3B64AB0D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03E3F9-EF13-FD12-8FDC-C3875B288083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9" name="Picture 8" descr="uniathena123">
              <a:extLst>
                <a:ext uri="{FF2B5EF4-FFF2-40B4-BE49-F238E27FC236}">
                  <a16:creationId xmlns:a16="http://schemas.microsoft.com/office/drawing/2014/main" id="{4FA483F5-E2BE-F8B3-BA92-C2209BB22ADC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BB8CDC6B-F329-C0D0-E30A-87C34139E5C4}"/>
              </a:ext>
            </a:extLst>
          </p:cNvPr>
          <p:cNvSpPr/>
          <p:nvPr/>
        </p:nvSpPr>
        <p:spPr>
          <a:xfrm>
            <a:off x="11636826" y="6275422"/>
            <a:ext cx="481033" cy="4810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133310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108EA-C3A7-E5DD-E558-EFBD4C6C2B56}"/>
              </a:ext>
            </a:extLst>
          </p:cNvPr>
          <p:cNvSpPr txBox="1"/>
          <p:nvPr/>
        </p:nvSpPr>
        <p:spPr>
          <a:xfrm>
            <a:off x="4190746" y="149299"/>
            <a:ext cx="3810503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Literature Review</a:t>
            </a:r>
          </a:p>
        </p:txBody>
      </p:sp>
      <p:pic>
        <p:nvPicPr>
          <p:cNvPr id="3" name="Picture 2" descr="A logo with green text&#10;&#10;Description automatically generated">
            <a:extLst>
              <a:ext uri="{FF2B5EF4-FFF2-40B4-BE49-F238E27FC236}">
                <a16:creationId xmlns:a16="http://schemas.microsoft.com/office/drawing/2014/main" id="{432DA3D3-0711-9C76-EEAB-E236D8D97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77" y="149299"/>
            <a:ext cx="1589921" cy="876300"/>
          </a:xfrm>
          <a:prstGeom prst="rect">
            <a:avLst/>
          </a:prstGeom>
        </p:spPr>
      </p:pic>
      <p:graphicFrame>
        <p:nvGraphicFramePr>
          <p:cNvPr id="5" name="Google Shape;212;p9">
            <a:extLst>
              <a:ext uri="{FF2B5EF4-FFF2-40B4-BE49-F238E27FC236}">
                <a16:creationId xmlns:a16="http://schemas.microsoft.com/office/drawing/2014/main" id="{DDB51354-FB51-521E-7A7D-C5CF2B2C99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085368"/>
              </p:ext>
            </p:extLst>
          </p:nvPr>
        </p:nvGraphicFramePr>
        <p:xfrm>
          <a:off x="432221" y="1861936"/>
          <a:ext cx="11327551" cy="469686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18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94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9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95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619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064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Citation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Data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Environment</a:t>
                      </a:r>
                      <a:endParaRPr lang="en-US" sz="32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Critique/Gap</a:t>
                      </a:r>
                      <a:endParaRPr lang="en-GB" sz="2600" dirty="0">
                        <a:solidFill>
                          <a:schemeClr val="tx1"/>
                        </a:solidFill>
                      </a:endParaRP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dirty="0"/>
                        <a:t>Conclusion</a:t>
                      </a:r>
                      <a:endParaRPr lang="en-US" sz="3200" dirty="0"/>
                    </a:p>
                  </a:txBody>
                  <a:tcPr marL="120660" marR="120660" marT="60330" marB="6033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68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 err="1"/>
                        <a:t>Kobiela</a:t>
                      </a:r>
                      <a:r>
                        <a:rPr lang="en-US" sz="1800" dirty="0"/>
                        <a:t> et al. (2022)</a:t>
                      </a:r>
                      <a:endParaRPr lang="en-US" sz="2800" dirty="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 Stock Exchange, NASDAQ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Financial markets</a:t>
                      </a:r>
                      <a:endParaRPr lang="en-US" sz="28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limited to NASDAQ, questioning ARIMA's performance in markets like the Spanish banking sector.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ARIMA outperforms LSTM in long-term forecasts with historical price as the main feature.</a:t>
                      </a:r>
                      <a:endParaRPr lang="en-US" sz="2800" dirty="0"/>
                    </a:p>
                  </a:txBody>
                  <a:tcPr marL="120660" marR="120660" marT="60330" marB="6033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056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Alzheeva and Kochkarov (2020)</a:t>
                      </a:r>
                      <a:endParaRPr lang="en-US" sz="28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Russian Stock Exchange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Financial markets</a:t>
                      </a:r>
                      <a:endParaRPr lang="en-US" sz="2800"/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Focuses solely on the Russian market; untested LSTM model versatility in banking across different regions.</a:t>
                      </a:r>
                    </a:p>
                  </a:txBody>
                  <a:tcPr marL="120660" marR="120660" marT="60330" marB="6033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LSTM model demonstrates superior performance with 65% less RMSE error than ARIMA, indicating LSTM's enhanced quality in time series prediction.</a:t>
                      </a:r>
                      <a:endParaRPr lang="en-US" sz="2800" dirty="0"/>
                    </a:p>
                  </a:txBody>
                  <a:tcPr marL="120660" marR="120660" marT="60330" marB="6033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30CFD659-F29A-F532-D75E-0DE8A92B36CC}"/>
              </a:ext>
            </a:extLst>
          </p:cNvPr>
          <p:cNvGrpSpPr/>
          <p:nvPr/>
        </p:nvGrpSpPr>
        <p:grpSpPr>
          <a:xfrm>
            <a:off x="10497787" y="264654"/>
            <a:ext cx="1270660" cy="645589"/>
            <a:chOff x="10497787" y="264654"/>
            <a:chExt cx="1270660" cy="64558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0391B41-E533-2E61-00DA-F9ECFA3410E3}"/>
                </a:ext>
              </a:extLst>
            </p:cNvPr>
            <p:cNvSpPr/>
            <p:nvPr/>
          </p:nvSpPr>
          <p:spPr>
            <a:xfrm>
              <a:off x="10497787" y="264654"/>
              <a:ext cx="1270660" cy="645589"/>
            </a:xfrm>
            <a:prstGeom prst="rect">
              <a:avLst/>
            </a:prstGeom>
            <a:solidFill>
              <a:schemeClr val="bg1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pic>
          <p:nvPicPr>
            <p:cNvPr id="9" name="Picture 8" descr="uniathena123">
              <a:extLst>
                <a:ext uri="{FF2B5EF4-FFF2-40B4-BE49-F238E27FC236}">
                  <a16:creationId xmlns:a16="http://schemas.microsoft.com/office/drawing/2014/main" id="{6200086C-6BCA-9E3A-E2ED-6A9A840AF280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55267" y="332542"/>
              <a:ext cx="11557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5501605-01F1-501B-216F-5C60B2C4E89F}"/>
              </a:ext>
            </a:extLst>
          </p:cNvPr>
          <p:cNvSpPr/>
          <p:nvPr/>
        </p:nvSpPr>
        <p:spPr>
          <a:xfrm>
            <a:off x="11636826" y="6275422"/>
            <a:ext cx="481033" cy="48103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862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9468</TotalTime>
  <Words>2210</Words>
  <Application>Microsoft Macintosh PowerPoint</Application>
  <PresentationFormat>Widescreen</PresentationFormat>
  <Paragraphs>297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Söhne</vt:lpstr>
      <vt:lpstr>Office Theme</vt:lpstr>
      <vt:lpstr>Comparative Analysis of ARIMA and LSTM Models for Predicting Stock Prices in the Spanish Banking Sector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Analysis of ARIMA and LSTM Models for Predicting Stock Prices in the Spanish Banking Sector</dc:title>
  <dc:creator>Miloš Trifunović</dc:creator>
  <cp:lastModifiedBy>Miloš Trifunović</cp:lastModifiedBy>
  <cp:revision>103</cp:revision>
  <dcterms:created xsi:type="dcterms:W3CDTF">2024-02-08T14:46:29Z</dcterms:created>
  <dcterms:modified xsi:type="dcterms:W3CDTF">2024-02-22T14:40:12Z</dcterms:modified>
</cp:coreProperties>
</file>